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4" r:id="rId8"/>
    <p:sldId id="265" r:id="rId9"/>
    <p:sldId id="266"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120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D13318-1D4B-4EFD-B81E-57F8906671F4}" type="doc">
      <dgm:prSet loTypeId="urn:microsoft.com/office/officeart/2005/8/layout/hProcess9" loCatId="process" qsTypeId="urn:microsoft.com/office/officeart/2005/8/quickstyle/simple1" qsCatId="simple" csTypeId="urn:microsoft.com/office/officeart/2005/8/colors/accent1_2" csCatId="accent1" phldr="1"/>
      <dgm:spPr/>
    </dgm:pt>
    <dgm:pt modelId="{FBBA8D53-9889-4B98-80E8-C838C7FC5FDD}">
      <dgm:prSet phldrT="[Text]"/>
      <dgm:spPr>
        <a:solidFill>
          <a:srgbClr val="FF0000"/>
        </a:solidFill>
      </dgm:spPr>
      <dgm:t>
        <a:bodyPr/>
        <a:lstStyle/>
        <a:p>
          <a:r>
            <a:rPr lang="en-US" u="none" dirty="0" smtClean="0"/>
            <a:t>Circle</a:t>
          </a:r>
          <a:r>
            <a:rPr lang="en-US" dirty="0" smtClean="0"/>
            <a:t> the task at hand</a:t>
          </a:r>
        </a:p>
        <a:p>
          <a:r>
            <a:rPr lang="en-US" dirty="0" smtClean="0"/>
            <a:t> (analyze, assess, compare, etc.)</a:t>
          </a:r>
          <a:endParaRPr lang="en-US" dirty="0"/>
        </a:p>
      </dgm:t>
    </dgm:pt>
    <dgm:pt modelId="{32678F3E-D1C5-4711-802E-20ED3AED9E98}" type="parTrans" cxnId="{52289A12-5385-453E-A89B-AC221F4EF826}">
      <dgm:prSet/>
      <dgm:spPr/>
      <dgm:t>
        <a:bodyPr/>
        <a:lstStyle/>
        <a:p>
          <a:endParaRPr lang="en-US"/>
        </a:p>
      </dgm:t>
    </dgm:pt>
    <dgm:pt modelId="{1D8D7FD7-3DBA-41C5-A1D0-4DC78DFB5767}" type="sibTrans" cxnId="{52289A12-5385-453E-A89B-AC221F4EF826}">
      <dgm:prSet/>
      <dgm:spPr/>
      <dgm:t>
        <a:bodyPr/>
        <a:lstStyle/>
        <a:p>
          <a:endParaRPr lang="en-US"/>
        </a:p>
      </dgm:t>
    </dgm:pt>
    <dgm:pt modelId="{F0B3B199-D45F-44CD-A002-E0E01D0F64A3}">
      <dgm:prSet phldrT="[Text]"/>
      <dgm:spPr>
        <a:solidFill>
          <a:srgbClr val="FF0000"/>
        </a:solidFill>
      </dgm:spPr>
      <dgm:t>
        <a:bodyPr/>
        <a:lstStyle/>
        <a:p>
          <a:r>
            <a:rPr lang="en-US" u="sng" dirty="0" smtClean="0"/>
            <a:t>Underline</a:t>
          </a:r>
          <a:r>
            <a:rPr lang="en-US" dirty="0" smtClean="0"/>
            <a:t> the historical subject/content</a:t>
          </a:r>
          <a:endParaRPr lang="en-US" dirty="0"/>
        </a:p>
      </dgm:t>
    </dgm:pt>
    <dgm:pt modelId="{7CB41971-5301-490B-8D28-F39E8C2818B7}" type="parTrans" cxnId="{308FD67B-1624-46EA-8690-FC4CBAB1A6B3}">
      <dgm:prSet/>
      <dgm:spPr/>
      <dgm:t>
        <a:bodyPr/>
        <a:lstStyle/>
        <a:p>
          <a:endParaRPr lang="en-US"/>
        </a:p>
      </dgm:t>
    </dgm:pt>
    <dgm:pt modelId="{5384C774-C592-4107-AAD0-10887BDEEBA5}" type="sibTrans" cxnId="{308FD67B-1624-46EA-8690-FC4CBAB1A6B3}">
      <dgm:prSet/>
      <dgm:spPr/>
      <dgm:t>
        <a:bodyPr/>
        <a:lstStyle/>
        <a:p>
          <a:endParaRPr lang="en-US"/>
        </a:p>
      </dgm:t>
    </dgm:pt>
    <dgm:pt modelId="{1FD12C4B-4A7B-408F-8127-718605D655BD}">
      <dgm:prSet phldrT="[Text]"/>
      <dgm:spPr>
        <a:solidFill>
          <a:srgbClr val="FF0000"/>
        </a:solidFill>
      </dgm:spPr>
      <dgm:t>
        <a:bodyPr/>
        <a:lstStyle/>
        <a:p>
          <a:r>
            <a:rPr lang="en-US" u="none" dirty="0" smtClean="0"/>
            <a:t>Box </a:t>
          </a:r>
          <a:r>
            <a:rPr lang="en-US" dirty="0" smtClean="0"/>
            <a:t>out the time period given, or assign one</a:t>
          </a:r>
          <a:endParaRPr lang="en-US" dirty="0"/>
        </a:p>
      </dgm:t>
    </dgm:pt>
    <dgm:pt modelId="{C05457F0-D442-431D-A838-269B5653E1D1}" type="parTrans" cxnId="{01C059AE-A3C2-4E9F-9227-9EBA85930FC6}">
      <dgm:prSet/>
      <dgm:spPr/>
      <dgm:t>
        <a:bodyPr/>
        <a:lstStyle/>
        <a:p>
          <a:endParaRPr lang="en-US"/>
        </a:p>
      </dgm:t>
    </dgm:pt>
    <dgm:pt modelId="{DE2B28CA-A509-46C6-A330-438A63FE875A}" type="sibTrans" cxnId="{01C059AE-A3C2-4E9F-9227-9EBA85930FC6}">
      <dgm:prSet/>
      <dgm:spPr/>
      <dgm:t>
        <a:bodyPr/>
        <a:lstStyle/>
        <a:p>
          <a:endParaRPr lang="en-US"/>
        </a:p>
      </dgm:t>
    </dgm:pt>
    <dgm:pt modelId="{1430FC48-A0C2-4BC6-8B4C-52A470FDE63D}" type="pres">
      <dgm:prSet presAssocID="{3FD13318-1D4B-4EFD-B81E-57F8906671F4}" presName="CompostProcess" presStyleCnt="0">
        <dgm:presLayoutVars>
          <dgm:dir/>
          <dgm:resizeHandles val="exact"/>
        </dgm:presLayoutVars>
      </dgm:prSet>
      <dgm:spPr/>
    </dgm:pt>
    <dgm:pt modelId="{9D9A4892-1B82-4FC9-ABF8-400220F996CE}" type="pres">
      <dgm:prSet presAssocID="{3FD13318-1D4B-4EFD-B81E-57F8906671F4}" presName="arrow" presStyleLbl="bgShp" presStyleIdx="0" presStyleCnt="1" custLinFactNeighborX="0" custLinFactNeighborY="960"/>
      <dgm:spPr>
        <a:solidFill>
          <a:schemeClr val="accent6"/>
        </a:solidFill>
        <a:ln w="19050">
          <a:solidFill>
            <a:schemeClr val="bg2"/>
          </a:solidFill>
        </a:ln>
      </dgm:spPr>
    </dgm:pt>
    <dgm:pt modelId="{8C61BEEA-E5D7-4E1D-B165-181AF55177A6}" type="pres">
      <dgm:prSet presAssocID="{3FD13318-1D4B-4EFD-B81E-57F8906671F4}" presName="linearProcess" presStyleCnt="0"/>
      <dgm:spPr/>
    </dgm:pt>
    <dgm:pt modelId="{8D409DAF-27C5-4B98-9C91-10C854BCC279}" type="pres">
      <dgm:prSet presAssocID="{FBBA8D53-9889-4B98-80E8-C838C7FC5FDD}" presName="textNode" presStyleLbl="node1" presStyleIdx="0" presStyleCnt="3">
        <dgm:presLayoutVars>
          <dgm:bulletEnabled val="1"/>
        </dgm:presLayoutVars>
      </dgm:prSet>
      <dgm:spPr/>
      <dgm:t>
        <a:bodyPr/>
        <a:lstStyle/>
        <a:p>
          <a:endParaRPr lang="en-US"/>
        </a:p>
      </dgm:t>
    </dgm:pt>
    <dgm:pt modelId="{A81D558D-C0AD-4DF3-8610-FB3D0EDCBF9E}" type="pres">
      <dgm:prSet presAssocID="{1D8D7FD7-3DBA-41C5-A1D0-4DC78DFB5767}" presName="sibTrans" presStyleCnt="0"/>
      <dgm:spPr/>
    </dgm:pt>
    <dgm:pt modelId="{AA592651-DF04-4994-8DA6-D705545F52CC}" type="pres">
      <dgm:prSet presAssocID="{F0B3B199-D45F-44CD-A002-E0E01D0F64A3}" presName="textNode" presStyleLbl="node1" presStyleIdx="1" presStyleCnt="3" custLinFactNeighborY="600">
        <dgm:presLayoutVars>
          <dgm:bulletEnabled val="1"/>
        </dgm:presLayoutVars>
      </dgm:prSet>
      <dgm:spPr/>
      <dgm:t>
        <a:bodyPr/>
        <a:lstStyle/>
        <a:p>
          <a:endParaRPr lang="en-US"/>
        </a:p>
      </dgm:t>
    </dgm:pt>
    <dgm:pt modelId="{4586BF23-DB27-4F77-BA66-01EA874C71BE}" type="pres">
      <dgm:prSet presAssocID="{5384C774-C592-4107-AAD0-10887BDEEBA5}" presName="sibTrans" presStyleCnt="0"/>
      <dgm:spPr/>
    </dgm:pt>
    <dgm:pt modelId="{814DED72-3AEB-46B3-8E4F-0A928B116F01}" type="pres">
      <dgm:prSet presAssocID="{1FD12C4B-4A7B-408F-8127-718605D655BD}" presName="textNode" presStyleLbl="node1" presStyleIdx="2" presStyleCnt="3">
        <dgm:presLayoutVars>
          <dgm:bulletEnabled val="1"/>
        </dgm:presLayoutVars>
      </dgm:prSet>
      <dgm:spPr/>
      <dgm:t>
        <a:bodyPr/>
        <a:lstStyle/>
        <a:p>
          <a:endParaRPr lang="en-US"/>
        </a:p>
      </dgm:t>
    </dgm:pt>
  </dgm:ptLst>
  <dgm:cxnLst>
    <dgm:cxn modelId="{52289A12-5385-453E-A89B-AC221F4EF826}" srcId="{3FD13318-1D4B-4EFD-B81E-57F8906671F4}" destId="{FBBA8D53-9889-4B98-80E8-C838C7FC5FDD}" srcOrd="0" destOrd="0" parTransId="{32678F3E-D1C5-4711-802E-20ED3AED9E98}" sibTransId="{1D8D7FD7-3DBA-41C5-A1D0-4DC78DFB5767}"/>
    <dgm:cxn modelId="{C3C3EA54-F401-4B1E-AFDE-FD24F719091D}" type="presOf" srcId="{1FD12C4B-4A7B-408F-8127-718605D655BD}" destId="{814DED72-3AEB-46B3-8E4F-0A928B116F01}" srcOrd="0" destOrd="0" presId="urn:microsoft.com/office/officeart/2005/8/layout/hProcess9"/>
    <dgm:cxn modelId="{6544DABE-8F97-4EF7-AC24-EB2CC97429E8}" type="presOf" srcId="{3FD13318-1D4B-4EFD-B81E-57F8906671F4}" destId="{1430FC48-A0C2-4BC6-8B4C-52A470FDE63D}" srcOrd="0" destOrd="0" presId="urn:microsoft.com/office/officeart/2005/8/layout/hProcess9"/>
    <dgm:cxn modelId="{308FD67B-1624-46EA-8690-FC4CBAB1A6B3}" srcId="{3FD13318-1D4B-4EFD-B81E-57F8906671F4}" destId="{F0B3B199-D45F-44CD-A002-E0E01D0F64A3}" srcOrd="1" destOrd="0" parTransId="{7CB41971-5301-490B-8D28-F39E8C2818B7}" sibTransId="{5384C774-C592-4107-AAD0-10887BDEEBA5}"/>
    <dgm:cxn modelId="{61F9F9B2-04B2-49DD-A8C7-7513ED09C192}" type="presOf" srcId="{F0B3B199-D45F-44CD-A002-E0E01D0F64A3}" destId="{AA592651-DF04-4994-8DA6-D705545F52CC}" srcOrd="0" destOrd="0" presId="urn:microsoft.com/office/officeart/2005/8/layout/hProcess9"/>
    <dgm:cxn modelId="{01C059AE-A3C2-4E9F-9227-9EBA85930FC6}" srcId="{3FD13318-1D4B-4EFD-B81E-57F8906671F4}" destId="{1FD12C4B-4A7B-408F-8127-718605D655BD}" srcOrd="2" destOrd="0" parTransId="{C05457F0-D442-431D-A838-269B5653E1D1}" sibTransId="{DE2B28CA-A509-46C6-A330-438A63FE875A}"/>
    <dgm:cxn modelId="{12770535-D4F4-4816-890F-0CDC6EE09091}" type="presOf" srcId="{FBBA8D53-9889-4B98-80E8-C838C7FC5FDD}" destId="{8D409DAF-27C5-4B98-9C91-10C854BCC279}" srcOrd="0" destOrd="0" presId="urn:microsoft.com/office/officeart/2005/8/layout/hProcess9"/>
    <dgm:cxn modelId="{A4FD137D-C5BE-4E7B-8C6D-B3A684AC0AC7}" type="presParOf" srcId="{1430FC48-A0C2-4BC6-8B4C-52A470FDE63D}" destId="{9D9A4892-1B82-4FC9-ABF8-400220F996CE}" srcOrd="0" destOrd="0" presId="urn:microsoft.com/office/officeart/2005/8/layout/hProcess9"/>
    <dgm:cxn modelId="{872BCE37-6CB2-4342-A09F-BBEFF65F8062}" type="presParOf" srcId="{1430FC48-A0C2-4BC6-8B4C-52A470FDE63D}" destId="{8C61BEEA-E5D7-4E1D-B165-181AF55177A6}" srcOrd="1" destOrd="0" presId="urn:microsoft.com/office/officeart/2005/8/layout/hProcess9"/>
    <dgm:cxn modelId="{0B2846B8-682D-4663-A5DD-04950C4A97A1}" type="presParOf" srcId="{8C61BEEA-E5D7-4E1D-B165-181AF55177A6}" destId="{8D409DAF-27C5-4B98-9C91-10C854BCC279}" srcOrd="0" destOrd="0" presId="urn:microsoft.com/office/officeart/2005/8/layout/hProcess9"/>
    <dgm:cxn modelId="{CBECF642-0646-48B6-93A2-43A423E26300}" type="presParOf" srcId="{8C61BEEA-E5D7-4E1D-B165-181AF55177A6}" destId="{A81D558D-C0AD-4DF3-8610-FB3D0EDCBF9E}" srcOrd="1" destOrd="0" presId="urn:microsoft.com/office/officeart/2005/8/layout/hProcess9"/>
    <dgm:cxn modelId="{0C2C91BA-1B58-4C54-859E-EE5E036BDE8B}" type="presParOf" srcId="{8C61BEEA-E5D7-4E1D-B165-181AF55177A6}" destId="{AA592651-DF04-4994-8DA6-D705545F52CC}" srcOrd="2" destOrd="0" presId="urn:microsoft.com/office/officeart/2005/8/layout/hProcess9"/>
    <dgm:cxn modelId="{82EC74B1-F878-424F-A48D-ABE43244C86B}" type="presParOf" srcId="{8C61BEEA-E5D7-4E1D-B165-181AF55177A6}" destId="{4586BF23-DB27-4F77-BA66-01EA874C71BE}" srcOrd="3" destOrd="0" presId="urn:microsoft.com/office/officeart/2005/8/layout/hProcess9"/>
    <dgm:cxn modelId="{C6C5915B-3996-46FD-AFAE-9A2E7E145734}" type="presParOf" srcId="{8C61BEEA-E5D7-4E1D-B165-181AF55177A6}" destId="{814DED72-3AEB-46B3-8E4F-0A928B116F0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A4892-1B82-4FC9-ABF8-400220F996CE}">
      <dsp:nvSpPr>
        <dsp:cNvPr id="0" name=""/>
        <dsp:cNvSpPr/>
      </dsp:nvSpPr>
      <dsp:spPr>
        <a:xfrm>
          <a:off x="634364" y="0"/>
          <a:ext cx="7189470" cy="3810001"/>
        </a:xfrm>
        <a:prstGeom prst="rightArrow">
          <a:avLst/>
        </a:prstGeom>
        <a:solidFill>
          <a:schemeClr val="accent6"/>
        </a:solidFill>
        <a:ln w="19050">
          <a:solidFill>
            <a:schemeClr val="bg2"/>
          </a:solidFill>
        </a:ln>
        <a:effectLst/>
      </dsp:spPr>
      <dsp:style>
        <a:lnRef idx="0">
          <a:scrgbClr r="0" g="0" b="0"/>
        </a:lnRef>
        <a:fillRef idx="1">
          <a:scrgbClr r="0" g="0" b="0"/>
        </a:fillRef>
        <a:effectRef idx="0">
          <a:scrgbClr r="0" g="0" b="0"/>
        </a:effectRef>
        <a:fontRef idx="minor"/>
      </dsp:style>
    </dsp:sp>
    <dsp:sp modelId="{8D409DAF-27C5-4B98-9C91-10C854BCC279}">
      <dsp:nvSpPr>
        <dsp:cNvPr id="0" name=""/>
        <dsp:cNvSpPr/>
      </dsp:nvSpPr>
      <dsp:spPr>
        <a:xfrm>
          <a:off x="286620" y="1143000"/>
          <a:ext cx="2537460" cy="1524000"/>
        </a:xfrm>
        <a:prstGeom prst="roundRect">
          <a:avLst/>
        </a:prstGeom>
        <a:solidFill>
          <a:srgbClr val="FF0000"/>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u="none" kern="1200" dirty="0" smtClean="0"/>
            <a:t>Circle</a:t>
          </a:r>
          <a:r>
            <a:rPr lang="en-US" sz="1900" kern="1200" dirty="0" smtClean="0"/>
            <a:t> the task at hand</a:t>
          </a:r>
        </a:p>
        <a:p>
          <a:pPr lvl="0" algn="ctr" defTabSz="844550">
            <a:lnSpc>
              <a:spcPct val="90000"/>
            </a:lnSpc>
            <a:spcBef>
              <a:spcPct val="0"/>
            </a:spcBef>
            <a:spcAft>
              <a:spcPct val="35000"/>
            </a:spcAft>
          </a:pPr>
          <a:r>
            <a:rPr lang="en-US" sz="1900" kern="1200" dirty="0" smtClean="0"/>
            <a:t> (analyze, assess, compare, etc.)</a:t>
          </a:r>
          <a:endParaRPr lang="en-US" sz="1900" kern="1200" dirty="0"/>
        </a:p>
      </dsp:txBody>
      <dsp:txXfrm>
        <a:off x="361016" y="1217396"/>
        <a:ext cx="2388668" cy="1375208"/>
      </dsp:txXfrm>
    </dsp:sp>
    <dsp:sp modelId="{AA592651-DF04-4994-8DA6-D705545F52CC}">
      <dsp:nvSpPr>
        <dsp:cNvPr id="0" name=""/>
        <dsp:cNvSpPr/>
      </dsp:nvSpPr>
      <dsp:spPr>
        <a:xfrm>
          <a:off x="2960370" y="1152144"/>
          <a:ext cx="2537460" cy="1524000"/>
        </a:xfrm>
        <a:prstGeom prst="roundRect">
          <a:avLst/>
        </a:prstGeom>
        <a:solidFill>
          <a:srgbClr val="FF0000"/>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u="sng" kern="1200" dirty="0" smtClean="0"/>
            <a:t>Underline</a:t>
          </a:r>
          <a:r>
            <a:rPr lang="en-US" sz="1900" kern="1200" dirty="0" smtClean="0"/>
            <a:t> the historical subject/content</a:t>
          </a:r>
          <a:endParaRPr lang="en-US" sz="1900" kern="1200" dirty="0"/>
        </a:p>
      </dsp:txBody>
      <dsp:txXfrm>
        <a:off x="3034766" y="1226540"/>
        <a:ext cx="2388668" cy="1375208"/>
      </dsp:txXfrm>
    </dsp:sp>
    <dsp:sp modelId="{814DED72-3AEB-46B3-8E4F-0A928B116F01}">
      <dsp:nvSpPr>
        <dsp:cNvPr id="0" name=""/>
        <dsp:cNvSpPr/>
      </dsp:nvSpPr>
      <dsp:spPr>
        <a:xfrm>
          <a:off x="5634119" y="1143000"/>
          <a:ext cx="2537460" cy="1524000"/>
        </a:xfrm>
        <a:prstGeom prst="roundRect">
          <a:avLst/>
        </a:prstGeom>
        <a:solidFill>
          <a:srgbClr val="FF0000"/>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u="none" kern="1200" dirty="0" smtClean="0"/>
            <a:t>Box </a:t>
          </a:r>
          <a:r>
            <a:rPr lang="en-US" sz="1900" kern="1200" dirty="0" smtClean="0"/>
            <a:t>out the time period given, or assign one</a:t>
          </a:r>
          <a:endParaRPr lang="en-US" sz="1900" kern="1200" dirty="0"/>
        </a:p>
      </dsp:txBody>
      <dsp:txXfrm>
        <a:off x="5708515" y="1217396"/>
        <a:ext cx="2388668" cy="137520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3AE3986-A934-4AD5-A278-CED1FCD557DC}" type="datetimeFigureOut">
              <a:rPr lang="en-US" smtClean="0"/>
              <a:t>8/28/2018</a:t>
            </a:fld>
            <a:endParaRPr lang="en-US"/>
          </a:p>
        </p:txBody>
      </p:sp>
      <p:sp>
        <p:nvSpPr>
          <p:cNvPr id="16" name="Slide Number Placeholder 15"/>
          <p:cNvSpPr>
            <a:spLocks noGrp="1"/>
          </p:cNvSpPr>
          <p:nvPr>
            <p:ph type="sldNum" sz="quarter" idx="11"/>
          </p:nvPr>
        </p:nvSpPr>
        <p:spPr/>
        <p:txBody>
          <a:bodyPr/>
          <a:lstStyle/>
          <a:p>
            <a:fld id="{4F00AF4C-857F-4D4D-B971-0B0F00D27C06}"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E3986-A934-4AD5-A278-CED1FCD557DC}" type="datetimeFigureOut">
              <a:rPr lang="en-US" smtClean="0"/>
              <a:t>8/28/2018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0AF4C-857F-4D4D-B971-0B0F00D27C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E3986-A934-4AD5-A278-CED1FCD557DC}" type="datetimeFigureOut">
              <a:rPr lang="en-US" smtClean="0"/>
              <a:t>8/28/2018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0AF4C-857F-4D4D-B971-0B0F00D27C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3AE3986-A934-4AD5-A278-CED1FCD557DC}" type="datetimeFigureOut">
              <a:rPr lang="en-US" smtClean="0"/>
              <a:t>8/28/2018</a:t>
            </a:fld>
            <a:endParaRPr lang="en-US"/>
          </a:p>
        </p:txBody>
      </p:sp>
      <p:sp>
        <p:nvSpPr>
          <p:cNvPr id="15" name="Slide Number Placeholder 14"/>
          <p:cNvSpPr>
            <a:spLocks noGrp="1"/>
          </p:cNvSpPr>
          <p:nvPr>
            <p:ph type="sldNum" sz="quarter" idx="15"/>
          </p:nvPr>
        </p:nvSpPr>
        <p:spPr/>
        <p:txBody>
          <a:bodyPr/>
          <a:lstStyle>
            <a:lvl1pPr algn="ctr">
              <a:defRPr/>
            </a:lvl1pPr>
          </a:lstStyle>
          <a:p>
            <a:fld id="{4F00AF4C-857F-4D4D-B971-0B0F00D27C06}"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3AE3986-A934-4AD5-A278-CED1FCD557DC}" type="datetimeFigureOut">
              <a:rPr lang="en-US" smtClean="0"/>
              <a:t>8/28/2018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0AF4C-857F-4D4D-B971-0B0F00D27C06}"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3AE3986-A934-4AD5-A278-CED1FCD557DC}" type="datetimeFigureOut">
              <a:rPr lang="en-US" smtClean="0"/>
              <a:t>8/28/2018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0AF4C-857F-4D4D-B971-0B0F00D27C06}"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F00AF4C-857F-4D4D-B971-0B0F00D27C06}"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23AE3986-A934-4AD5-A278-CED1FCD557DC}" type="datetimeFigureOut">
              <a:rPr lang="en-US" smtClean="0"/>
              <a:t>8/28/2018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3AE3986-A934-4AD5-A278-CED1FCD557DC}" type="datetimeFigureOut">
              <a:rPr lang="en-US" smtClean="0"/>
              <a:t>8/28/2018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0AF4C-857F-4D4D-B971-0B0F00D27C06}"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E3986-A934-4AD5-A278-CED1FCD557DC}" type="datetimeFigureOut">
              <a:rPr lang="en-US" smtClean="0"/>
              <a:t>8/28/2018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0AF4C-857F-4D4D-B971-0B0F00D27C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3AE3986-A934-4AD5-A278-CED1FCD557DC}" type="datetimeFigureOut">
              <a:rPr lang="en-US" smtClean="0"/>
              <a:t>8/28/2018</a:t>
            </a:fld>
            <a:endParaRPr lang="en-US"/>
          </a:p>
        </p:txBody>
      </p:sp>
      <p:sp>
        <p:nvSpPr>
          <p:cNvPr id="9" name="Slide Number Placeholder 8"/>
          <p:cNvSpPr>
            <a:spLocks noGrp="1"/>
          </p:cNvSpPr>
          <p:nvPr>
            <p:ph type="sldNum" sz="quarter" idx="15"/>
          </p:nvPr>
        </p:nvSpPr>
        <p:spPr/>
        <p:txBody>
          <a:bodyPr/>
          <a:lstStyle/>
          <a:p>
            <a:fld id="{4F00AF4C-857F-4D4D-B971-0B0F00D27C06}"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3AE3986-A934-4AD5-A278-CED1FCD557DC}" type="datetimeFigureOut">
              <a:rPr lang="en-US" smtClean="0"/>
              <a:t>8/28/2018</a:t>
            </a:fld>
            <a:endParaRPr lang="en-US"/>
          </a:p>
        </p:txBody>
      </p:sp>
      <p:sp>
        <p:nvSpPr>
          <p:cNvPr id="9" name="Slide Number Placeholder 8"/>
          <p:cNvSpPr>
            <a:spLocks noGrp="1"/>
          </p:cNvSpPr>
          <p:nvPr>
            <p:ph type="sldNum" sz="quarter" idx="11"/>
          </p:nvPr>
        </p:nvSpPr>
        <p:spPr/>
        <p:txBody>
          <a:bodyPr/>
          <a:lstStyle/>
          <a:p>
            <a:fld id="{4F00AF4C-857F-4D4D-B971-0B0F00D27C0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3AE3986-A934-4AD5-A278-CED1FCD557DC}" type="datetimeFigureOut">
              <a:rPr lang="en-US" smtClean="0"/>
              <a:t>8/28/2018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F00AF4C-857F-4D4D-B971-0B0F00D27C06}"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WALIARHHLI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noGrp="1"/>
          </p:cNvSpPr>
          <p:nvPr>
            <p:ph type="title"/>
          </p:nvPr>
        </p:nvSpPr>
        <p:spPr>
          <a:xfrm>
            <a:off x="457200" y="582168"/>
            <a:ext cx="8229600" cy="1520952"/>
          </a:xfrm>
          <a:prstGeom prst="rect">
            <a:avLst/>
          </a:prstGeom>
          <a:ln w="6350" cap="rnd">
            <a:noFill/>
          </a:ln>
        </p:spPr>
        <p:txBody>
          <a:bodyPr vert="horz"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pPr algn="ctr"/>
            <a:r>
              <a:rPr lang="en-US" b="1" u="sng" dirty="0" smtClean="0">
                <a:effectLst>
                  <a:outerShdw blurRad="38100" dist="38100" dir="2700000" algn="tl">
                    <a:srgbClr val="000000">
                      <a:alpha val="43137"/>
                    </a:srgbClr>
                  </a:outerShdw>
                </a:effectLst>
              </a:rPr>
              <a:t>APUSH Writing Skills</a:t>
            </a:r>
            <a:br>
              <a:rPr lang="en-US" b="1" u="sng" dirty="0" smtClean="0">
                <a:effectLst>
                  <a:outerShdw blurRad="38100" dist="38100" dir="2700000" algn="tl">
                    <a:srgbClr val="000000">
                      <a:alpha val="43137"/>
                    </a:srgbClr>
                  </a:outerShdw>
                </a:effectLst>
              </a:rPr>
            </a:br>
            <a:r>
              <a:rPr lang="en-US" b="1" u="sng" dirty="0" smtClean="0">
                <a:effectLst>
                  <a:outerShdw blurRad="38100" dist="38100" dir="2700000" algn="tl">
                    <a:srgbClr val="000000">
                      <a:alpha val="43137"/>
                    </a:srgbClr>
                  </a:outerShdw>
                </a:effectLst>
              </a:rPr>
              <a:t>How to Write an </a:t>
            </a:r>
            <a:r>
              <a:rPr lang="en-US" b="1" u="sng" dirty="0" smtClean="0">
                <a:solidFill>
                  <a:srgbClr val="FF0000"/>
                </a:solidFill>
                <a:effectLst>
                  <a:outerShdw blurRad="38100" dist="38100" dir="2700000" algn="tl">
                    <a:srgbClr val="000000">
                      <a:alpha val="43137"/>
                    </a:srgbClr>
                  </a:outerShdw>
                </a:effectLst>
              </a:rPr>
              <a:t>APUSH Thesis</a:t>
            </a:r>
            <a:endParaRPr lang="en-US" b="1" u="sng" dirty="0">
              <a:solidFill>
                <a:srgbClr val="FF0000"/>
              </a:solidFill>
              <a:effectLst>
                <a:outerShdw blurRad="38100" dist="38100" dir="2700000" algn="tl">
                  <a:srgbClr val="000000">
                    <a:alpha val="43137"/>
                  </a:srgbClr>
                </a:outerShdw>
              </a:effectLst>
            </a:endParaRPr>
          </a:p>
        </p:txBody>
      </p:sp>
      <p:pic>
        <p:nvPicPr>
          <p:cNvPr id="2" name="Picture 1"/>
          <p:cNvPicPr>
            <a:picLocks noChangeAspect="1"/>
          </p:cNvPicPr>
          <p:nvPr/>
        </p:nvPicPr>
        <p:blipFill>
          <a:blip r:embed="rId2"/>
          <a:stretch>
            <a:fillRect/>
          </a:stretch>
        </p:blipFill>
        <p:spPr>
          <a:xfrm>
            <a:off x="124791" y="2730817"/>
            <a:ext cx="8894418" cy="2819591"/>
          </a:xfrm>
          <a:prstGeom prst="rect">
            <a:avLst/>
          </a:prstGeom>
        </p:spPr>
      </p:pic>
    </p:spTree>
    <p:extLst>
      <p:ext uri="{BB962C8B-B14F-4D97-AF65-F5344CB8AC3E}">
        <p14:creationId xmlns:p14="http://schemas.microsoft.com/office/powerpoint/2010/main" val="3312195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79565"/>
            <a:ext cx="8153400" cy="1398587"/>
          </a:xfrm>
        </p:spPr>
        <p:txBody>
          <a:bodyPr>
            <a:normAutofit fontScale="90000"/>
          </a:bodyPr>
          <a:lstStyle/>
          <a:p>
            <a:pPr algn="ctr" eaLnBrk="1" hangingPunct="1">
              <a:defRPr/>
            </a:pPr>
            <a:r>
              <a:rPr lang="en-US" altLang="en-US" sz="3600" b="1" dirty="0" smtClean="0"/>
              <a:t>To what extent did Andrew Jackson’s presidential policies reveal him to be a man of the people?</a:t>
            </a:r>
          </a:p>
        </p:txBody>
      </p:sp>
      <p:sp>
        <p:nvSpPr>
          <p:cNvPr id="3" name="Content Placeholder 2"/>
          <p:cNvSpPr>
            <a:spLocks noGrp="1"/>
          </p:cNvSpPr>
          <p:nvPr>
            <p:ph idx="1"/>
          </p:nvPr>
        </p:nvSpPr>
        <p:spPr>
          <a:xfrm>
            <a:off x="495300" y="2121408"/>
            <a:ext cx="8229600" cy="4302125"/>
          </a:xfrm>
        </p:spPr>
        <p:txBody>
          <a:bodyPr/>
          <a:lstStyle/>
          <a:p>
            <a:pPr eaLnBrk="1" hangingPunct="1">
              <a:defRPr/>
            </a:pPr>
            <a:r>
              <a:rPr lang="en-US" altLang="en-US" dirty="0" smtClean="0"/>
              <a:t>Andrew Jackson was a great president. </a:t>
            </a:r>
          </a:p>
          <a:p>
            <a:pPr eaLnBrk="1" hangingPunct="1">
              <a:defRPr/>
            </a:pPr>
            <a:r>
              <a:rPr lang="en-US" altLang="en-US" dirty="0" smtClean="0"/>
              <a:t>Andrew Jackson's handling of the bank question proved him to be a man of the people. </a:t>
            </a:r>
          </a:p>
          <a:p>
            <a:pPr eaLnBrk="1" hangingPunct="1">
              <a:defRPr/>
            </a:pPr>
            <a:r>
              <a:rPr lang="en-US" altLang="en-US" dirty="0" smtClean="0"/>
              <a:t>Some of Jackson’s policies made him a man of the people, but some did not. </a:t>
            </a:r>
          </a:p>
          <a:p>
            <a:pPr eaLnBrk="1" hangingPunct="1">
              <a:defRPr/>
            </a:pPr>
            <a:r>
              <a:rPr lang="en-US" altLang="en-US" dirty="0" smtClean="0"/>
              <a:t>Andrew Jackson's policies concerning the bank, Indian removal and rotation in office proved him to be a man of the people.</a:t>
            </a:r>
          </a:p>
        </p:txBody>
      </p:sp>
    </p:spTree>
    <p:extLst>
      <p:ext uri="{BB962C8B-B14F-4D97-AF65-F5344CB8AC3E}">
        <p14:creationId xmlns:p14="http://schemas.microsoft.com/office/powerpoint/2010/main" val="2962180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751253" y="3814914"/>
            <a:ext cx="2935547" cy="2729292"/>
          </a:xfrm>
          <a:prstGeom prst="rect">
            <a:avLst/>
          </a:prstGeom>
        </p:spPr>
      </p:pic>
      <p:sp>
        <p:nvSpPr>
          <p:cNvPr id="10242" name="Rectangle 2"/>
          <p:cNvSpPr>
            <a:spLocks noGrp="1" noChangeArrowheads="1"/>
          </p:cNvSpPr>
          <p:nvPr>
            <p:ph type="title"/>
          </p:nvPr>
        </p:nvSpPr>
        <p:spPr>
          <a:xfrm>
            <a:off x="457200" y="310896"/>
            <a:ext cx="8229600" cy="786384"/>
          </a:xfrm>
        </p:spPr>
        <p:txBody>
          <a:bodyPr/>
          <a:lstStyle/>
          <a:p>
            <a:pPr eaLnBrk="1" hangingPunct="1">
              <a:defRPr/>
            </a:pPr>
            <a:r>
              <a:rPr lang="en-US" b="1" u="sng" dirty="0" smtClean="0">
                <a:effectLst>
                  <a:outerShdw blurRad="38100" dist="38100" dir="2700000" algn="tl">
                    <a:srgbClr val="000000">
                      <a:alpha val="43137"/>
                    </a:srgbClr>
                  </a:outerShdw>
                </a:effectLst>
                <a:ea typeface="+mj-ea"/>
              </a:rPr>
              <a:t>Positive Response Bias</a:t>
            </a:r>
          </a:p>
        </p:txBody>
      </p:sp>
      <p:sp>
        <p:nvSpPr>
          <p:cNvPr id="10243" name="Rectangle 3"/>
          <p:cNvSpPr>
            <a:spLocks noGrp="1" noChangeArrowheads="1"/>
          </p:cNvSpPr>
          <p:nvPr>
            <p:ph type="body" idx="1"/>
          </p:nvPr>
        </p:nvSpPr>
        <p:spPr>
          <a:xfrm>
            <a:off x="457200" y="1167385"/>
            <a:ext cx="8229600" cy="3038856"/>
          </a:xfrm>
        </p:spPr>
        <p:txBody>
          <a:bodyPr>
            <a:normAutofit/>
          </a:bodyPr>
          <a:lstStyle/>
          <a:p>
            <a:pPr eaLnBrk="1" hangingPunct="1">
              <a:lnSpc>
                <a:spcPct val="80000"/>
              </a:lnSpc>
              <a:defRPr/>
            </a:pPr>
            <a:r>
              <a:rPr lang="en-US" altLang="en-US" sz="2800" dirty="0" smtClean="0"/>
              <a:t>Students should also beware of the fallacy of “</a:t>
            </a:r>
            <a:r>
              <a:rPr lang="en-US" altLang="en-US" sz="2800" u="sng" dirty="0" smtClean="0"/>
              <a:t>positive response bias.</a:t>
            </a:r>
            <a:r>
              <a:rPr lang="en-US" altLang="en-US" sz="2800" dirty="0" smtClean="0"/>
              <a:t>” </a:t>
            </a:r>
          </a:p>
          <a:p>
            <a:pPr eaLnBrk="1" hangingPunct="1">
              <a:lnSpc>
                <a:spcPct val="80000"/>
              </a:lnSpc>
              <a:defRPr/>
            </a:pPr>
            <a:r>
              <a:rPr lang="en-US" altLang="en-US" sz="2800" dirty="0" smtClean="0"/>
              <a:t>Many students are </a:t>
            </a:r>
            <a:r>
              <a:rPr lang="en-US" altLang="en-US" sz="2800" u="sng" dirty="0" smtClean="0"/>
              <a:t>inclined to answer a question in the affirmative</a:t>
            </a:r>
            <a:r>
              <a:rPr lang="en-US" altLang="en-US" sz="2800" dirty="0" smtClean="0"/>
              <a:t>. </a:t>
            </a:r>
          </a:p>
          <a:p>
            <a:pPr eaLnBrk="1" hangingPunct="1">
              <a:lnSpc>
                <a:spcPct val="80000"/>
              </a:lnSpc>
              <a:defRPr/>
            </a:pPr>
            <a:r>
              <a:rPr lang="en-US" altLang="en-US" sz="2800" dirty="0" smtClean="0"/>
              <a:t>Students </a:t>
            </a:r>
            <a:r>
              <a:rPr lang="en-US" altLang="en-US" sz="2800" u="sng" dirty="0" smtClean="0"/>
              <a:t>always need to carefully weigh all of the historical evidence </a:t>
            </a:r>
            <a:r>
              <a:rPr lang="en-US" altLang="en-US" sz="2800" dirty="0" smtClean="0"/>
              <a:t>and then craft a response that best articulates their understanding of the historical record. </a:t>
            </a:r>
          </a:p>
        </p:txBody>
      </p:sp>
    </p:spTree>
    <p:extLst>
      <p:ext uri="{BB962C8B-B14F-4D97-AF65-F5344CB8AC3E}">
        <p14:creationId xmlns:p14="http://schemas.microsoft.com/office/powerpoint/2010/main" val="18184206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left)">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ipe(left)">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0040"/>
            <a:ext cx="8229600" cy="743712"/>
          </a:xfrm>
        </p:spPr>
        <p:txBody>
          <a:bodyPr/>
          <a:lstStyle/>
          <a:p>
            <a:pPr eaLnBrk="1" hangingPunct="1">
              <a:defRPr/>
            </a:pPr>
            <a:r>
              <a:rPr lang="en-US" b="1" u="sng" dirty="0" smtClean="0">
                <a:effectLst>
                  <a:outerShdw blurRad="38100" dist="38100" dir="2700000" algn="tl">
                    <a:srgbClr val="000000">
                      <a:alpha val="43137"/>
                    </a:srgbClr>
                  </a:outerShdw>
                </a:effectLst>
                <a:ea typeface="+mj-ea"/>
              </a:rPr>
              <a:t>A good thesis shows analysis</a:t>
            </a:r>
          </a:p>
        </p:txBody>
      </p:sp>
      <p:sp>
        <p:nvSpPr>
          <p:cNvPr id="3" name="Content Placeholder 2"/>
          <p:cNvSpPr>
            <a:spLocks noGrp="1"/>
          </p:cNvSpPr>
          <p:nvPr>
            <p:ph idx="1"/>
          </p:nvPr>
        </p:nvSpPr>
        <p:spPr>
          <a:xfrm>
            <a:off x="381000" y="1219200"/>
            <a:ext cx="8305800" cy="4911725"/>
          </a:xfrm>
        </p:spPr>
        <p:txBody>
          <a:bodyPr>
            <a:normAutofit lnSpcReduction="10000"/>
          </a:bodyPr>
          <a:lstStyle/>
          <a:p>
            <a:pPr eaLnBrk="1" hangingPunct="1">
              <a:defRPr/>
            </a:pPr>
            <a:r>
              <a:rPr lang="en-US" altLang="en-US" sz="2800" dirty="0" smtClean="0"/>
              <a:t>A strong thesis will go beyond a </a:t>
            </a:r>
            <a:r>
              <a:rPr lang="en-US" altLang="en-US" sz="2800" dirty="0" smtClean="0">
                <a:solidFill>
                  <a:srgbClr val="FF0000"/>
                </a:solidFill>
                <a:hlinkClick r:id="rId2"/>
              </a:rPr>
              <a:t>“Miss America”</a:t>
            </a:r>
            <a:r>
              <a:rPr lang="en-US" altLang="en-US" sz="2800" dirty="0" smtClean="0">
                <a:solidFill>
                  <a:srgbClr val="FF0000"/>
                </a:solidFill>
              </a:rPr>
              <a:t> </a:t>
            </a:r>
            <a:r>
              <a:rPr lang="en-US" altLang="en-US" sz="2800" dirty="0" smtClean="0"/>
              <a:t>answering of the question. </a:t>
            </a:r>
          </a:p>
          <a:p>
            <a:pPr eaLnBrk="1" hangingPunct="1">
              <a:defRPr/>
            </a:pPr>
            <a:r>
              <a:rPr lang="en-US" altLang="en-US" sz="2800" dirty="0" smtClean="0"/>
              <a:t>Contestants in that pageant will often merely restate the question in the form of a statement and add a couple of words. This rewording of the question is overly simplistic and does not allow the writer to show analysis. </a:t>
            </a:r>
          </a:p>
          <a:p>
            <a:pPr eaLnBrk="1" hangingPunct="1">
              <a:defRPr/>
            </a:pPr>
            <a:r>
              <a:rPr lang="en-US" altLang="en-US" sz="2800" u="sng" dirty="0" smtClean="0"/>
              <a:t>Readers of the APUSH exam want to see a well-developed thesis that goes beyond simply stating facts or basic opinions about the question</a:t>
            </a:r>
            <a:r>
              <a:rPr lang="en-US" altLang="en-US" sz="2800" dirty="0" smtClean="0"/>
              <a:t>. The thesis should help the reader understand why the position is held.</a:t>
            </a:r>
            <a:endParaRPr lang="en-US" altLang="en-US" sz="1000" dirty="0" smtClean="0"/>
          </a:p>
        </p:txBody>
      </p:sp>
    </p:spTree>
    <p:extLst>
      <p:ext uri="{BB962C8B-B14F-4D97-AF65-F5344CB8AC3E}">
        <p14:creationId xmlns:p14="http://schemas.microsoft.com/office/powerpoint/2010/main" val="2278503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576072"/>
            <a:ext cx="8229600" cy="795528"/>
          </a:xfrm>
        </p:spPr>
        <p:txBody>
          <a:bodyPr/>
          <a:lstStyle/>
          <a:p>
            <a:pPr algn="ctr" eaLnBrk="1" hangingPunct="1">
              <a:defRPr/>
            </a:pPr>
            <a:r>
              <a:rPr lang="en-US" b="1" u="sng" dirty="0" smtClean="0">
                <a:effectLst>
                  <a:outerShdw blurRad="38100" dist="38100" dir="2700000" algn="tl">
                    <a:srgbClr val="000000">
                      <a:alpha val="43137"/>
                    </a:srgbClr>
                  </a:outerShdw>
                </a:effectLst>
                <a:ea typeface="+mj-ea"/>
              </a:rPr>
              <a:t>BAD</a:t>
            </a:r>
          </a:p>
        </p:txBody>
      </p:sp>
      <p:sp>
        <p:nvSpPr>
          <p:cNvPr id="11267" name="Rectangle 3"/>
          <p:cNvSpPr>
            <a:spLocks noGrp="1" noChangeArrowheads="1"/>
          </p:cNvSpPr>
          <p:nvPr>
            <p:ph type="body" idx="1"/>
          </p:nvPr>
        </p:nvSpPr>
        <p:spPr>
          <a:xfrm>
            <a:off x="457200" y="2377440"/>
            <a:ext cx="8229600" cy="3718560"/>
          </a:xfrm>
        </p:spPr>
        <p:txBody>
          <a:bodyPr/>
          <a:lstStyle/>
          <a:p>
            <a:pPr marL="0" indent="0" algn="ctr" eaLnBrk="1" hangingPunct="1">
              <a:buNone/>
              <a:defRPr/>
            </a:pPr>
            <a:r>
              <a:rPr lang="en-US" i="1" dirty="0" smtClean="0">
                <a:ea typeface="+mn-ea"/>
              </a:rPr>
              <a:t>George Washington set precedents as president</a:t>
            </a:r>
            <a:r>
              <a:rPr lang="en-US" dirty="0" smtClean="0">
                <a:ea typeface="+mn-ea"/>
              </a:rPr>
              <a:t>. </a:t>
            </a:r>
          </a:p>
          <a:p>
            <a:pPr algn="ctr" eaLnBrk="1" hangingPunct="1">
              <a:defRPr/>
            </a:pPr>
            <a:endParaRPr lang="en-US" dirty="0" smtClean="0">
              <a:ea typeface="+mn-ea"/>
            </a:endParaRPr>
          </a:p>
          <a:p>
            <a:pPr algn="ctr" eaLnBrk="1" hangingPunct="1">
              <a:buFont typeface="Wingdings" panose="05000000000000000000" pitchFamily="2" charset="2"/>
              <a:buNone/>
              <a:defRPr/>
            </a:pPr>
            <a:r>
              <a:rPr lang="en-US" dirty="0" smtClean="0">
                <a:ea typeface="+mn-ea"/>
              </a:rPr>
              <a:t>	This is a fact, not an argument. </a:t>
            </a:r>
          </a:p>
        </p:txBody>
      </p:sp>
    </p:spTree>
    <p:extLst>
      <p:ext uri="{BB962C8B-B14F-4D97-AF65-F5344CB8AC3E}">
        <p14:creationId xmlns:p14="http://schemas.microsoft.com/office/powerpoint/2010/main" val="1082813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52400"/>
            <a:ext cx="8229600" cy="1219200"/>
          </a:xfrm>
        </p:spPr>
        <p:txBody>
          <a:bodyPr/>
          <a:lstStyle/>
          <a:p>
            <a:pPr algn="ctr" eaLnBrk="1" hangingPunct="1">
              <a:defRPr/>
            </a:pPr>
            <a:r>
              <a:rPr lang="en-US" b="1" u="sng" dirty="0" smtClean="0">
                <a:effectLst>
                  <a:outerShdw blurRad="38100" dist="38100" dir="2700000" algn="tl">
                    <a:srgbClr val="000000">
                      <a:alpha val="43137"/>
                    </a:srgbClr>
                  </a:outerShdw>
                </a:effectLst>
                <a:ea typeface="+mj-ea"/>
              </a:rPr>
              <a:t>GOOD</a:t>
            </a:r>
          </a:p>
        </p:txBody>
      </p:sp>
      <p:sp>
        <p:nvSpPr>
          <p:cNvPr id="12291" name="Rectangle 3"/>
          <p:cNvSpPr>
            <a:spLocks noGrp="1" noChangeArrowheads="1"/>
          </p:cNvSpPr>
          <p:nvPr>
            <p:ph type="body" idx="1"/>
          </p:nvPr>
        </p:nvSpPr>
        <p:spPr>
          <a:xfrm>
            <a:off x="859536" y="1908048"/>
            <a:ext cx="7424928" cy="3322320"/>
          </a:xfrm>
        </p:spPr>
        <p:txBody>
          <a:bodyPr/>
          <a:lstStyle/>
          <a:p>
            <a:pPr marL="0" indent="0" algn="ctr" eaLnBrk="1" hangingPunct="1">
              <a:buNone/>
              <a:defRPr/>
            </a:pPr>
            <a:r>
              <a:rPr lang="en-US" altLang="en-US" i="1" dirty="0" smtClean="0"/>
              <a:t>The precedents that Washington set as America’s first president greatly benefited the American political system.</a:t>
            </a:r>
            <a:r>
              <a:rPr lang="en-US" altLang="en-US" dirty="0" smtClean="0"/>
              <a:t> </a:t>
            </a:r>
          </a:p>
          <a:p>
            <a:pPr eaLnBrk="1" hangingPunct="1">
              <a:buFont typeface="Wingdings" panose="05000000000000000000" pitchFamily="2" charset="2"/>
              <a:buNone/>
              <a:defRPr/>
            </a:pPr>
            <a:endParaRPr lang="en-US" altLang="en-US" dirty="0" smtClean="0"/>
          </a:p>
          <a:p>
            <a:pPr algn="ctr" eaLnBrk="1" hangingPunct="1">
              <a:buFont typeface="Wingdings" panose="05000000000000000000" pitchFamily="2" charset="2"/>
              <a:buNone/>
              <a:defRPr/>
            </a:pPr>
            <a:r>
              <a:rPr lang="en-US" altLang="en-US" dirty="0" smtClean="0"/>
              <a:t>This is a clear position that can be supported or opposed. </a:t>
            </a:r>
          </a:p>
        </p:txBody>
      </p:sp>
    </p:spTree>
    <p:extLst>
      <p:ext uri="{BB962C8B-B14F-4D97-AF65-F5344CB8AC3E}">
        <p14:creationId xmlns:p14="http://schemas.microsoft.com/office/powerpoint/2010/main" val="1628822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990600"/>
            <a:ext cx="7924800" cy="4953000"/>
          </a:xfrm>
        </p:spPr>
        <p:txBody>
          <a:bodyPr/>
          <a:lstStyle/>
          <a:p>
            <a:pPr eaLnBrk="1" hangingPunct="1">
              <a:defRPr/>
            </a:pPr>
            <a:r>
              <a:rPr lang="en-US" altLang="en-US" sz="3200" b="1" smtClean="0"/>
              <a:t>“Although America perceived Manifest Destiny as a benevolent movement, it was in fact an aggressive imperialism pursued at the expense of others.”</a:t>
            </a:r>
            <a:br>
              <a:rPr lang="en-US" altLang="en-US" sz="3200" b="1" smtClean="0"/>
            </a:br>
            <a:r>
              <a:rPr lang="en-US" altLang="en-US" sz="3200" smtClean="0"/>
              <a:t/>
            </a:r>
            <a:br>
              <a:rPr lang="en-US" altLang="en-US" sz="3200" smtClean="0"/>
            </a:br>
            <a:r>
              <a:rPr lang="en-US" altLang="en-US" sz="3200" b="1" smtClean="0"/>
              <a:t>Assess the validity of this statement with specific reference to American expansionism in the 1840s.</a:t>
            </a:r>
            <a:r>
              <a:rPr lang="en-US" altLang="en-US" sz="3200" smtClean="0"/>
              <a:t/>
            </a:r>
            <a:br>
              <a:rPr lang="en-US" altLang="en-US" sz="3200" smtClean="0"/>
            </a:br>
            <a:endParaRPr lang="en-US" altLang="en-US" sz="3200" smtClean="0"/>
          </a:p>
        </p:txBody>
      </p:sp>
    </p:spTree>
    <p:extLst>
      <p:ext uri="{BB962C8B-B14F-4D97-AF65-F5344CB8AC3E}">
        <p14:creationId xmlns:p14="http://schemas.microsoft.com/office/powerpoint/2010/main" val="836758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defRPr/>
            </a:pPr>
            <a:r>
              <a:rPr lang="en-US" b="1" u="sng" dirty="0" smtClean="0">
                <a:effectLst>
                  <a:outerShdw blurRad="38100" dist="38100" dir="2700000" algn="tl">
                    <a:srgbClr val="000000">
                      <a:alpha val="43137"/>
                    </a:srgbClr>
                  </a:outerShdw>
                </a:effectLst>
                <a:ea typeface="+mj-ea"/>
              </a:rPr>
              <a:t>WEAK</a:t>
            </a:r>
          </a:p>
        </p:txBody>
      </p:sp>
      <p:sp>
        <p:nvSpPr>
          <p:cNvPr id="13315" name="Rectangle 3"/>
          <p:cNvSpPr>
            <a:spLocks noGrp="1" noChangeArrowheads="1"/>
          </p:cNvSpPr>
          <p:nvPr>
            <p:ph type="body" idx="1"/>
          </p:nvPr>
        </p:nvSpPr>
        <p:spPr>
          <a:xfrm>
            <a:off x="457200" y="2063496"/>
            <a:ext cx="8229600" cy="1365504"/>
          </a:xfrm>
        </p:spPr>
        <p:txBody>
          <a:bodyPr/>
          <a:lstStyle/>
          <a:p>
            <a:pPr marL="0" indent="0" algn="ctr" eaLnBrk="1" hangingPunct="1">
              <a:buNone/>
              <a:defRPr/>
            </a:pPr>
            <a:r>
              <a:rPr lang="en-US" i="1" dirty="0" smtClean="0">
                <a:ea typeface="+mn-ea"/>
              </a:rPr>
              <a:t>Manifest Destiny was an expansion of American superiority over the continent and affected many.</a:t>
            </a:r>
          </a:p>
        </p:txBody>
      </p:sp>
    </p:spTree>
    <p:extLst>
      <p:ext uri="{BB962C8B-B14F-4D97-AF65-F5344CB8AC3E}">
        <p14:creationId xmlns:p14="http://schemas.microsoft.com/office/powerpoint/2010/main" val="1048758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1066800"/>
          </a:xfrm>
        </p:spPr>
        <p:txBody>
          <a:bodyPr/>
          <a:lstStyle/>
          <a:p>
            <a:pPr algn="ctr" eaLnBrk="1" hangingPunct="1">
              <a:defRPr/>
            </a:pPr>
            <a:r>
              <a:rPr lang="en-US" b="1" u="sng" dirty="0" smtClean="0">
                <a:ea typeface="+mj-ea"/>
              </a:rPr>
              <a:t>EXCELLENT</a:t>
            </a:r>
          </a:p>
        </p:txBody>
      </p:sp>
      <p:sp>
        <p:nvSpPr>
          <p:cNvPr id="14339" name="Rectangle 3"/>
          <p:cNvSpPr>
            <a:spLocks noGrp="1" noChangeArrowheads="1"/>
          </p:cNvSpPr>
          <p:nvPr>
            <p:ph type="body" idx="1"/>
          </p:nvPr>
        </p:nvSpPr>
        <p:spPr>
          <a:xfrm>
            <a:off x="0" y="1066800"/>
            <a:ext cx="9144000" cy="5368925"/>
          </a:xfrm>
        </p:spPr>
        <p:txBody>
          <a:bodyPr/>
          <a:lstStyle/>
          <a:p>
            <a:pPr marL="0" indent="0" algn="ctr" eaLnBrk="1" hangingPunct="1">
              <a:buNone/>
              <a:defRPr/>
            </a:pPr>
            <a:r>
              <a:rPr lang="en-US" altLang="en-US" sz="3000" i="1" dirty="0" smtClean="0"/>
              <a:t>During the mid 1800s, Manifest Destiny was presented as a positive “benevolent movement,” though in reality, it  promoted cultural superiority, aggressive foreign policy, and extended the already existing sectional crisis.</a:t>
            </a:r>
          </a:p>
          <a:p>
            <a:pPr lvl="1" eaLnBrk="1" hangingPunct="1">
              <a:defRPr/>
            </a:pPr>
            <a:r>
              <a:rPr lang="en-US" altLang="en-US" sz="2300" dirty="0" smtClean="0">
                <a:ea typeface="ＭＳ Ｐゴシック" panose="020B0600070205080204" pitchFamily="34" charset="-128"/>
              </a:rPr>
              <a:t>A belief in the racial and cultural superiority of white Americans was a tenet of the Manifest Destiny movement.</a:t>
            </a:r>
          </a:p>
          <a:p>
            <a:pPr lvl="1" eaLnBrk="1" hangingPunct="1">
              <a:defRPr/>
            </a:pPr>
            <a:r>
              <a:rPr lang="en-US" altLang="en-US" sz="2300" dirty="0" smtClean="0">
                <a:ea typeface="ＭＳ Ｐゴシック" panose="020B0600070205080204" pitchFamily="34" charset="-128"/>
              </a:rPr>
              <a:t>Because it was widely accepted that it was America’s destiny, even duty to go west, many accepted aggressive foreign policy as a means of fulfilling that duty.</a:t>
            </a:r>
          </a:p>
          <a:p>
            <a:pPr lvl="1" eaLnBrk="1" hangingPunct="1">
              <a:defRPr/>
            </a:pPr>
            <a:r>
              <a:rPr lang="en-US" altLang="en-US" sz="2300" dirty="0" smtClean="0">
                <a:ea typeface="ＭＳ Ｐゴシック" panose="020B0600070205080204" pitchFamily="34" charset="-128"/>
              </a:rPr>
              <a:t>Westward expansion during this era only deepened the debate between North and South: Would there be slavery in the new territories? </a:t>
            </a:r>
          </a:p>
          <a:p>
            <a:pPr lvl="1" eaLnBrk="1" hangingPunct="1">
              <a:defRPr/>
            </a:pPr>
            <a:endParaRPr lang="en-US" altLang="en-US" i="1" dirty="0" smtClean="0">
              <a:ea typeface="ＭＳ Ｐゴシック" panose="020B0600070205080204" pitchFamily="34" charset="-128"/>
            </a:endParaRPr>
          </a:p>
        </p:txBody>
      </p:sp>
    </p:spTree>
    <p:extLst>
      <p:ext uri="{BB962C8B-B14F-4D97-AF65-F5344CB8AC3E}">
        <p14:creationId xmlns:p14="http://schemas.microsoft.com/office/powerpoint/2010/main" val="3000854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500"/>
                                        <p:tgtEl>
                                          <p:spTgt spid="14339">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500"/>
                                        <p:tgtEl>
                                          <p:spTgt spid="14339">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4339">
                                            <p:txEl>
                                              <p:pRg st="3" end="3"/>
                                            </p:txEl>
                                          </p:spTgt>
                                        </p:tgtEl>
                                        <p:attrNameLst>
                                          <p:attrName>style.visibility</p:attrName>
                                        </p:attrNameLst>
                                      </p:cBhvr>
                                      <p:to>
                                        <p:strVal val="visible"/>
                                      </p:to>
                                    </p:set>
                                    <p:animEffect transition="in" filter="fade">
                                      <p:cBhvr>
                                        <p:cTn id="20"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lstStyle/>
          <a:p>
            <a:pPr algn="ctr">
              <a:defRPr/>
            </a:pPr>
            <a:r>
              <a:rPr lang="en-US" altLang="en-US" b="1" u="sng" dirty="0" smtClean="0">
                <a:effectLst>
                  <a:outerShdw blurRad="38100" dist="38100" dir="2700000" algn="tl">
                    <a:srgbClr val="000000">
                      <a:alpha val="43137"/>
                    </a:srgbClr>
                  </a:outerShdw>
                </a:effectLst>
              </a:rPr>
              <a:t>SIMPLE yet STRONG</a:t>
            </a:r>
          </a:p>
        </p:txBody>
      </p:sp>
      <p:sp>
        <p:nvSpPr>
          <p:cNvPr id="3" name="Content Placeholder 2"/>
          <p:cNvSpPr>
            <a:spLocks noGrp="1"/>
          </p:cNvSpPr>
          <p:nvPr>
            <p:ph idx="1"/>
          </p:nvPr>
        </p:nvSpPr>
        <p:spPr>
          <a:xfrm>
            <a:off x="457200" y="1917192"/>
            <a:ext cx="8229600" cy="3441192"/>
          </a:xfrm>
        </p:spPr>
        <p:txBody>
          <a:bodyPr/>
          <a:lstStyle/>
          <a:p>
            <a:pPr algn="ctr">
              <a:defRPr/>
            </a:pPr>
            <a:r>
              <a:rPr lang="en-US" altLang="en-US" dirty="0" smtClean="0"/>
              <a:t>Manifest Destiny was indeed aggressive in nature, but this position for expansion was  a necessary sentiment for congressmen and citizens alike, seeking territorial, financial, and social gain.</a:t>
            </a:r>
          </a:p>
          <a:p>
            <a:pPr algn="ctr">
              <a:defRPr/>
            </a:pPr>
            <a:r>
              <a:rPr lang="en-US" altLang="en-US" dirty="0" smtClean="0"/>
              <a:t>Because it resulted in a brutal Mexican War in which many people lost their lives, the philosophy of Manifest Destiny was indeed an aggressive  and selfish phenomenon of the 1840s.</a:t>
            </a:r>
          </a:p>
        </p:txBody>
      </p:sp>
    </p:spTree>
    <p:extLst>
      <p:ext uri="{BB962C8B-B14F-4D97-AF65-F5344CB8AC3E}">
        <p14:creationId xmlns:p14="http://schemas.microsoft.com/office/powerpoint/2010/main" val="2984384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
            <a:ext cx="8229600" cy="822960"/>
          </a:xfrm>
        </p:spPr>
        <p:txBody>
          <a:bodyPr>
            <a:normAutofit/>
          </a:bodyPr>
          <a:lstStyle/>
          <a:p>
            <a:pPr eaLnBrk="1" hangingPunct="1">
              <a:defRPr/>
            </a:pPr>
            <a:r>
              <a:rPr lang="en-US" b="1" u="sng" dirty="0" smtClean="0">
                <a:effectLst>
                  <a:outerShdw blurRad="38100" dist="38100" dir="2700000" algn="tl">
                    <a:srgbClr val="000000">
                      <a:alpha val="43137"/>
                    </a:srgbClr>
                  </a:outerShdw>
                </a:effectLst>
                <a:ea typeface="+mj-ea"/>
              </a:rPr>
              <a:t>A GREAT thesis</a:t>
            </a:r>
          </a:p>
        </p:txBody>
      </p:sp>
      <p:sp>
        <p:nvSpPr>
          <p:cNvPr id="3" name="Content Placeholder 2"/>
          <p:cNvSpPr>
            <a:spLocks noGrp="1"/>
          </p:cNvSpPr>
          <p:nvPr>
            <p:ph idx="1"/>
          </p:nvPr>
        </p:nvSpPr>
        <p:spPr/>
        <p:txBody>
          <a:bodyPr/>
          <a:lstStyle/>
          <a:p>
            <a:pPr>
              <a:defRPr/>
            </a:pPr>
            <a:r>
              <a:rPr lang="en-US" altLang="en-US" u="sng" dirty="0" smtClean="0"/>
              <a:t>A good thesis allows the writer to show understanding of the complexity of the issue and knowledge of information on </a:t>
            </a:r>
            <a:r>
              <a:rPr lang="en-US" altLang="en-US" b="1" u="sng" dirty="0" smtClean="0"/>
              <a:t>both</a:t>
            </a:r>
            <a:r>
              <a:rPr lang="en-US" altLang="en-US" u="sng" dirty="0" smtClean="0"/>
              <a:t> sides of the issue</a:t>
            </a:r>
            <a:r>
              <a:rPr lang="en-US" altLang="en-US" dirty="0" smtClean="0"/>
              <a:t>. Most of the essay questions allow for an opinion on either side of the question.  By acknowledging another view in the thesis, it becomes possible to add relevant information on that side of the issue.</a:t>
            </a:r>
          </a:p>
          <a:p>
            <a:pPr>
              <a:defRPr/>
            </a:pPr>
            <a:r>
              <a:rPr lang="en-US" altLang="en-US" dirty="0" smtClean="0"/>
              <a:t>Words to remember:</a:t>
            </a:r>
          </a:p>
          <a:p>
            <a:pPr lvl="1">
              <a:defRPr/>
            </a:pPr>
            <a:r>
              <a:rPr lang="en-US" altLang="en-US" b="1" u="sng" dirty="0" smtClean="0">
                <a:effectLst>
                  <a:outerShdw blurRad="38100" dist="38100" dir="2700000" algn="tl">
                    <a:srgbClr val="000000">
                      <a:alpha val="43137"/>
                    </a:srgbClr>
                  </a:outerShdw>
                </a:effectLst>
              </a:rPr>
              <a:t>Although</a:t>
            </a:r>
          </a:p>
          <a:p>
            <a:pPr lvl="1">
              <a:defRPr/>
            </a:pPr>
            <a:r>
              <a:rPr lang="en-US" altLang="en-US" b="1" u="sng" dirty="0" smtClean="0">
                <a:effectLst>
                  <a:outerShdw blurRad="38100" dist="38100" dir="2700000" algn="tl">
                    <a:srgbClr val="000000">
                      <a:alpha val="43137"/>
                    </a:srgbClr>
                  </a:outerShdw>
                </a:effectLst>
              </a:rPr>
              <a:t>However</a:t>
            </a:r>
          </a:p>
          <a:p>
            <a:pPr lvl="1">
              <a:defRPr/>
            </a:pPr>
            <a:r>
              <a:rPr lang="en-US" altLang="en-US" b="1" u="sng" dirty="0" smtClean="0">
                <a:effectLst>
                  <a:outerShdw blurRad="38100" dist="38100" dir="2700000" algn="tl">
                    <a:srgbClr val="000000">
                      <a:alpha val="43137"/>
                    </a:srgbClr>
                  </a:outerShdw>
                </a:effectLst>
              </a:rPr>
              <a:t>Despite</a:t>
            </a:r>
          </a:p>
        </p:txBody>
      </p:sp>
    </p:spTree>
    <p:extLst>
      <p:ext uri="{BB962C8B-B14F-4D97-AF65-F5344CB8AC3E}">
        <p14:creationId xmlns:p14="http://schemas.microsoft.com/office/powerpoint/2010/main" val="214492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703832"/>
          </a:xfrm>
        </p:spPr>
        <p:txBody>
          <a:bodyPr/>
          <a:lstStyle/>
          <a:p>
            <a:pPr>
              <a:defRPr/>
            </a:pPr>
            <a:r>
              <a:rPr lang="en-US" dirty="0"/>
              <a:t>A thesis statement is </a:t>
            </a:r>
            <a:r>
              <a:rPr lang="en-US" u="sng" dirty="0"/>
              <a:t>the </a:t>
            </a:r>
            <a:r>
              <a:rPr lang="en-US" b="1" u="sng" dirty="0"/>
              <a:t>position</a:t>
            </a:r>
            <a:r>
              <a:rPr lang="en-US" u="sng" dirty="0"/>
              <a:t> a student is going to take, the argument that is going to be made.</a:t>
            </a:r>
          </a:p>
          <a:p>
            <a:pPr>
              <a:defRPr/>
            </a:pPr>
            <a:r>
              <a:rPr lang="en-US" dirty="0"/>
              <a:t>It is therefore the </a:t>
            </a:r>
            <a:r>
              <a:rPr lang="en-US" u="sng" dirty="0"/>
              <a:t>answer to the question</a:t>
            </a:r>
            <a:r>
              <a:rPr lang="en-US" dirty="0"/>
              <a:t> being asked. </a:t>
            </a:r>
          </a:p>
        </p:txBody>
      </p:sp>
      <p:sp>
        <p:nvSpPr>
          <p:cNvPr id="3" name="Title 2"/>
          <p:cNvSpPr>
            <a:spLocks noGrp="1"/>
          </p:cNvSpPr>
          <p:nvPr>
            <p:ph type="title"/>
          </p:nvPr>
        </p:nvSpPr>
        <p:spPr/>
        <p:txBody>
          <a:bodyPr/>
          <a:lstStyle/>
          <a:p>
            <a:r>
              <a:rPr lang="en-US" b="1" u="sng" dirty="0" smtClean="0">
                <a:effectLst>
                  <a:outerShdw blurRad="38100" dist="38100" dir="2700000" algn="tl">
                    <a:srgbClr val="000000">
                      <a:alpha val="43137"/>
                    </a:srgbClr>
                  </a:outerShdw>
                </a:effectLst>
              </a:rPr>
              <a:t>What is a thesis?</a:t>
            </a:r>
            <a:endParaRPr lang="en-US" b="1" u="sng" dirty="0">
              <a:effectLst>
                <a:outerShdw blurRad="38100" dist="38100" dir="2700000" algn="tl">
                  <a:srgbClr val="000000">
                    <a:alpha val="43137"/>
                  </a:srgbClr>
                </a:outerShdw>
              </a:effectLst>
            </a:endParaRPr>
          </a:p>
        </p:txBody>
      </p:sp>
      <p:pic>
        <p:nvPicPr>
          <p:cNvPr id="5" name="Picture 4"/>
          <p:cNvPicPr>
            <a:picLocks noChangeAspect="1"/>
          </p:cNvPicPr>
          <p:nvPr/>
        </p:nvPicPr>
        <p:blipFill>
          <a:blip r:embed="rId2"/>
          <a:stretch>
            <a:fillRect/>
          </a:stretch>
        </p:blipFill>
        <p:spPr>
          <a:xfrm>
            <a:off x="219078" y="3380232"/>
            <a:ext cx="8705843" cy="2773920"/>
          </a:xfrm>
          <a:prstGeom prst="rect">
            <a:avLst/>
          </a:prstGeom>
        </p:spPr>
      </p:pic>
    </p:spTree>
    <p:extLst>
      <p:ext uri="{BB962C8B-B14F-4D97-AF65-F5344CB8AC3E}">
        <p14:creationId xmlns:p14="http://schemas.microsoft.com/office/powerpoint/2010/main" val="15276215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7096"/>
            <a:ext cx="8686800" cy="1474788"/>
          </a:xfrm>
        </p:spPr>
        <p:txBody>
          <a:bodyPr>
            <a:normAutofit fontScale="90000"/>
          </a:bodyPr>
          <a:lstStyle/>
          <a:p>
            <a:pPr eaLnBrk="1" hangingPunct="1">
              <a:defRPr/>
            </a:pPr>
            <a:r>
              <a:rPr lang="en-US" altLang="en-US" sz="3200" b="1" dirty="0" smtClean="0">
                <a:latin typeface="+mn-lt"/>
              </a:rPr>
              <a:t>“Thomas Jefferson is often thought of as an idealist, but as president, he demonstrated his conviction as a pragmatist.” Assess the accuracy of this statement.</a:t>
            </a:r>
          </a:p>
        </p:txBody>
      </p:sp>
      <p:sp>
        <p:nvSpPr>
          <p:cNvPr id="3" name="Content Placeholder 2"/>
          <p:cNvSpPr>
            <a:spLocks noGrp="1"/>
          </p:cNvSpPr>
          <p:nvPr>
            <p:ph idx="1"/>
          </p:nvPr>
        </p:nvSpPr>
        <p:spPr>
          <a:xfrm>
            <a:off x="228600" y="2081784"/>
            <a:ext cx="8839200" cy="4419600"/>
          </a:xfrm>
        </p:spPr>
        <p:txBody>
          <a:bodyPr>
            <a:normAutofit lnSpcReduction="10000"/>
          </a:bodyPr>
          <a:lstStyle/>
          <a:p>
            <a:pPr eaLnBrk="1" hangingPunct="1">
              <a:defRPr/>
            </a:pPr>
            <a:r>
              <a:rPr lang="en-US" altLang="en-US" sz="2800" b="1" dirty="0" smtClean="0"/>
              <a:t>Although</a:t>
            </a:r>
            <a:r>
              <a:rPr lang="en-US" altLang="en-US" sz="2800" dirty="0" smtClean="0"/>
              <a:t> Jefferson was idealistic in his insistence on an embargo that cut off trade to Europe, he showed himself to be predominantly a pragmatist in the way he handled the Louisiana Purchase, the issue of the constitutionality of the National Bank, and Federalist appointees. </a:t>
            </a:r>
          </a:p>
          <a:p>
            <a:pPr eaLnBrk="1" hangingPunct="1">
              <a:defRPr/>
            </a:pPr>
            <a:r>
              <a:rPr lang="en-US" altLang="en-US" sz="2800" b="1" dirty="0" smtClean="0"/>
              <a:t>Despite </a:t>
            </a:r>
            <a:r>
              <a:rPr lang="en-US" altLang="en-US" sz="2800" dirty="0" smtClean="0"/>
              <a:t>his pragmatic decision to purchase Louisiana, Jefferson proved himself to be primarily an idealist through his handling of the Embargo Act and the national debt.  </a:t>
            </a:r>
          </a:p>
          <a:p>
            <a:pPr eaLnBrk="1" hangingPunct="1">
              <a:defRPr/>
            </a:pPr>
            <a:endParaRPr lang="en-US" altLang="en-US" dirty="0" smtClean="0"/>
          </a:p>
        </p:txBody>
      </p:sp>
    </p:spTree>
    <p:extLst>
      <p:ext uri="{BB962C8B-B14F-4D97-AF65-F5344CB8AC3E}">
        <p14:creationId xmlns:p14="http://schemas.microsoft.com/office/powerpoint/2010/main" val="124766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036" y="1310577"/>
            <a:ext cx="8567928" cy="4835525"/>
          </a:xfrm>
        </p:spPr>
        <p:txBody>
          <a:bodyPr/>
          <a:lstStyle/>
          <a:p>
            <a:pPr eaLnBrk="1" hangingPunct="1">
              <a:defRPr/>
            </a:pPr>
            <a:r>
              <a:rPr lang="en-US" altLang="en-US" sz="2800" dirty="0" smtClean="0"/>
              <a:t>A well-written thesis is well placed.  Some students want to save their </a:t>
            </a:r>
            <a:r>
              <a:rPr lang="en-US" altLang="en-US" sz="2800" u="sng" dirty="0" smtClean="0"/>
              <a:t>thesis for the last paragraph to build suspense – DO NOT DO THIS</a:t>
            </a:r>
            <a:r>
              <a:rPr lang="en-US" altLang="en-US" sz="2800" dirty="0" smtClean="0"/>
              <a:t>. In reality, the reader is more likely to be frustrated as he wonders what you are trying to prove. </a:t>
            </a:r>
          </a:p>
          <a:p>
            <a:pPr eaLnBrk="1" hangingPunct="1">
              <a:defRPr/>
            </a:pPr>
            <a:r>
              <a:rPr lang="en-US" altLang="en-US" sz="2800" dirty="0" smtClean="0"/>
              <a:t>Another mistake is to put the thesis as the very first sentence of the essay. This placement will not give the reader a chance to get his bearings. For this reason the </a:t>
            </a:r>
            <a:r>
              <a:rPr lang="en-US" altLang="en-US" sz="2800" u="sng" dirty="0" smtClean="0"/>
              <a:t>best placement is the last sentence of the first paragraph</a:t>
            </a:r>
            <a:r>
              <a:rPr lang="en-US" altLang="en-US" sz="2800" dirty="0" smtClean="0"/>
              <a:t>.</a:t>
            </a:r>
          </a:p>
        </p:txBody>
      </p:sp>
      <p:sp>
        <p:nvSpPr>
          <p:cNvPr id="4" name="Title 3"/>
          <p:cNvSpPr>
            <a:spLocks noGrp="1"/>
          </p:cNvSpPr>
          <p:nvPr>
            <p:ph type="title"/>
          </p:nvPr>
        </p:nvSpPr>
        <p:spPr>
          <a:xfrm>
            <a:off x="457200" y="329184"/>
            <a:ext cx="8229600" cy="868680"/>
          </a:xfrm>
        </p:spPr>
        <p:txBody>
          <a:bodyPr/>
          <a:lstStyle/>
          <a:p>
            <a:r>
              <a:rPr lang="en-US" b="1" u="sng" dirty="0" smtClean="0">
                <a:effectLst>
                  <a:outerShdw blurRad="38100" dist="38100" dir="2700000" algn="tl">
                    <a:srgbClr val="000000">
                      <a:alpha val="43137"/>
                    </a:srgbClr>
                  </a:outerShdw>
                </a:effectLst>
              </a:rPr>
              <a:t>Thesis placement</a:t>
            </a:r>
            <a:endParaRPr lang="en-US"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969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3192" y="1104900"/>
            <a:ext cx="8229600" cy="4572000"/>
          </a:xfrm>
        </p:spPr>
        <p:txBody>
          <a:bodyPr/>
          <a:lstStyle/>
          <a:p>
            <a:pPr>
              <a:defRPr/>
            </a:pPr>
            <a:r>
              <a:rPr lang="en-US" u="sng" dirty="0"/>
              <a:t>The thesis statement is not a fact; it is an informed interpretation of the facts</a:t>
            </a:r>
            <a:r>
              <a:rPr lang="en-US" dirty="0"/>
              <a:t>.</a:t>
            </a:r>
          </a:p>
          <a:p>
            <a:pPr>
              <a:defRPr/>
            </a:pPr>
            <a:r>
              <a:rPr lang="en-US" dirty="0"/>
              <a:t>Neither is the thesis/argument just an </a:t>
            </a:r>
            <a:r>
              <a:rPr lang="en-US" dirty="0" smtClean="0"/>
              <a:t>opinion.</a:t>
            </a:r>
          </a:p>
          <a:p>
            <a:pPr>
              <a:defRPr/>
            </a:pPr>
            <a:r>
              <a:rPr lang="en-US" u="sng" dirty="0" smtClean="0"/>
              <a:t>Instead</a:t>
            </a:r>
            <a:r>
              <a:rPr lang="en-US" u="sng" dirty="0"/>
              <a:t>, the thesis is the reasoned </a:t>
            </a:r>
            <a:r>
              <a:rPr lang="en-US" u="sng" dirty="0" smtClean="0"/>
              <a:t>judgment </a:t>
            </a:r>
            <a:r>
              <a:rPr lang="en-US" u="sng" dirty="0"/>
              <a:t>of the student</a:t>
            </a:r>
            <a:r>
              <a:rPr lang="en-US" dirty="0"/>
              <a:t>. </a:t>
            </a:r>
          </a:p>
          <a:p>
            <a:endParaRPr lang="en-US" dirty="0"/>
          </a:p>
        </p:txBody>
      </p:sp>
      <p:sp>
        <p:nvSpPr>
          <p:cNvPr id="3" name="Title 2"/>
          <p:cNvSpPr>
            <a:spLocks noGrp="1"/>
          </p:cNvSpPr>
          <p:nvPr>
            <p:ph type="title"/>
          </p:nvPr>
        </p:nvSpPr>
        <p:spPr>
          <a:xfrm>
            <a:off x="393192" y="227076"/>
            <a:ext cx="8229600" cy="877824"/>
          </a:xfrm>
        </p:spPr>
        <p:txBody>
          <a:bodyPr/>
          <a:lstStyle/>
          <a:p>
            <a:r>
              <a:rPr lang="en-US" b="1" u="sng" dirty="0" smtClean="0">
                <a:effectLst>
                  <a:outerShdw blurRad="38100" dist="38100" dir="2700000" algn="tl">
                    <a:srgbClr val="000000">
                      <a:alpha val="43137"/>
                    </a:srgbClr>
                  </a:outerShdw>
                </a:effectLst>
              </a:rPr>
              <a:t>What is not a thesis?</a:t>
            </a:r>
            <a:endParaRPr lang="en-US" b="1" u="sng"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stretch>
            <a:fillRect/>
          </a:stretch>
        </p:blipFill>
        <p:spPr>
          <a:xfrm>
            <a:off x="221742" y="3462527"/>
            <a:ext cx="8647938" cy="2728905"/>
          </a:xfrm>
          <a:prstGeom prst="rect">
            <a:avLst/>
          </a:prstGeom>
        </p:spPr>
      </p:pic>
    </p:spTree>
    <p:extLst>
      <p:ext uri="{BB962C8B-B14F-4D97-AF65-F5344CB8AC3E}">
        <p14:creationId xmlns:p14="http://schemas.microsoft.com/office/powerpoint/2010/main" val="138526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12"/>
            <a:ext cx="8229600" cy="2727960"/>
          </a:xfrm>
        </p:spPr>
        <p:txBody>
          <a:bodyPr/>
          <a:lstStyle/>
          <a:p>
            <a:pPr>
              <a:defRPr/>
            </a:pPr>
            <a:r>
              <a:rPr lang="en-US" altLang="en-US" dirty="0"/>
              <a:t>Thesis will not be good = essay flops</a:t>
            </a:r>
          </a:p>
          <a:p>
            <a:pPr>
              <a:defRPr/>
            </a:pPr>
            <a:r>
              <a:rPr lang="en-US" altLang="en-US" dirty="0" smtClean="0"/>
              <a:t>ANSWER THE PROMPT</a:t>
            </a:r>
            <a:endParaRPr lang="en-US" altLang="en-US" dirty="0"/>
          </a:p>
          <a:p>
            <a:pPr lvl="1">
              <a:defRPr/>
            </a:pPr>
            <a:r>
              <a:rPr lang="en-US" altLang="en-US" u="sng" dirty="0" smtClean="0">
                <a:ea typeface="ＭＳ Ｐゴシック" panose="020B0600070205080204" pitchFamily="34" charset="-128"/>
              </a:rPr>
              <a:t>Answering </a:t>
            </a:r>
            <a:r>
              <a:rPr lang="en-US" altLang="en-US" u="sng" dirty="0">
                <a:ea typeface="ＭＳ Ｐゴシック" panose="020B0600070205080204" pitchFamily="34" charset="-128"/>
              </a:rPr>
              <a:t>the prompt with good/great theses/arguments ensures a much higher </a:t>
            </a:r>
            <a:r>
              <a:rPr lang="en-US" altLang="en-US" u="sng" dirty="0" smtClean="0">
                <a:ea typeface="ＭＳ Ｐゴシック" panose="020B0600070205080204" pitchFamily="34" charset="-128"/>
              </a:rPr>
              <a:t>score</a:t>
            </a:r>
          </a:p>
          <a:p>
            <a:pPr lvl="1">
              <a:defRPr/>
            </a:pPr>
            <a:r>
              <a:rPr lang="en-US" altLang="en-US" u="sng" dirty="0" smtClean="0">
                <a:ea typeface="ＭＳ Ｐゴシック" panose="020B0600070205080204" pitchFamily="34" charset="-128"/>
              </a:rPr>
              <a:t>Specific tasks</a:t>
            </a:r>
            <a:r>
              <a:rPr lang="en-US" altLang="en-US" dirty="0" smtClean="0">
                <a:ea typeface="ＭＳ Ｐゴシック" panose="020B0600070205080204" pitchFamily="34" charset="-128"/>
              </a:rPr>
              <a:t> will be asked of you in the prompt.</a:t>
            </a:r>
            <a:endParaRPr lang="en-US" altLang="en-US" u="sng" dirty="0">
              <a:ea typeface="ＭＳ Ｐゴシック" panose="020B0600070205080204" pitchFamily="34" charset="-128"/>
            </a:endParaRPr>
          </a:p>
        </p:txBody>
      </p:sp>
      <p:sp>
        <p:nvSpPr>
          <p:cNvPr id="3" name="Title 2"/>
          <p:cNvSpPr>
            <a:spLocks noGrp="1"/>
          </p:cNvSpPr>
          <p:nvPr>
            <p:ph type="title"/>
          </p:nvPr>
        </p:nvSpPr>
        <p:spPr>
          <a:xfrm>
            <a:off x="457200" y="256032"/>
            <a:ext cx="8229600" cy="868680"/>
          </a:xfrm>
        </p:spPr>
        <p:txBody>
          <a:bodyPr/>
          <a:lstStyle/>
          <a:p>
            <a:r>
              <a:rPr lang="en-US" b="1" u="sng" dirty="0" smtClean="0">
                <a:effectLst>
                  <a:outerShdw blurRad="38100" dist="38100" dir="2700000" algn="tl">
                    <a:srgbClr val="000000">
                      <a:alpha val="43137"/>
                    </a:srgbClr>
                  </a:outerShdw>
                </a:effectLst>
              </a:rPr>
              <a:t>The prompt is critical</a:t>
            </a:r>
            <a:endParaRPr lang="en-US" b="1" u="sng"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stretch>
            <a:fillRect/>
          </a:stretch>
        </p:blipFill>
        <p:spPr>
          <a:xfrm>
            <a:off x="256428" y="3447288"/>
            <a:ext cx="8631144" cy="2747581"/>
          </a:xfrm>
          <a:prstGeom prst="rect">
            <a:avLst/>
          </a:prstGeom>
        </p:spPr>
      </p:pic>
    </p:spTree>
    <p:extLst>
      <p:ext uri="{BB962C8B-B14F-4D97-AF65-F5344CB8AC3E}">
        <p14:creationId xmlns:p14="http://schemas.microsoft.com/office/powerpoint/2010/main" val="59175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sz="half" idx="1"/>
            <p:extLst>
              <p:ext uri="{D42A27DB-BD31-4B8C-83A1-F6EECF244321}">
                <p14:modId xmlns:p14="http://schemas.microsoft.com/office/powerpoint/2010/main" val="3387280930"/>
              </p:ext>
            </p:extLst>
          </p:nvPr>
        </p:nvGraphicFramePr>
        <p:xfrm>
          <a:off x="435864" y="975360"/>
          <a:ext cx="8458200" cy="3810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338328" y="271272"/>
            <a:ext cx="8229600" cy="813816"/>
          </a:xfrm>
        </p:spPr>
        <p:txBody>
          <a:bodyPr/>
          <a:lstStyle/>
          <a:p>
            <a:r>
              <a:rPr lang="en-US" b="1" u="sng" dirty="0" smtClean="0">
                <a:effectLst>
                  <a:outerShdw blurRad="38100" dist="38100" dir="2700000" algn="tl">
                    <a:srgbClr val="000000">
                      <a:alpha val="43137"/>
                    </a:srgbClr>
                  </a:outerShdw>
                </a:effectLst>
              </a:rPr>
              <a:t>Breaking the prompt down</a:t>
            </a:r>
            <a:endParaRPr lang="en-US" b="1" u="sng" dirty="0">
              <a:effectLst>
                <a:outerShdw blurRad="38100" dist="38100" dir="2700000" algn="tl">
                  <a:srgbClr val="000000">
                    <a:alpha val="43137"/>
                  </a:srgbClr>
                </a:outerShdw>
              </a:effectLst>
            </a:endParaRPr>
          </a:p>
        </p:txBody>
      </p:sp>
      <p:sp>
        <p:nvSpPr>
          <p:cNvPr id="6" name="TextBox 5"/>
          <p:cNvSpPr txBox="1"/>
          <p:nvPr/>
        </p:nvSpPr>
        <p:spPr>
          <a:xfrm>
            <a:off x="435864" y="3995928"/>
            <a:ext cx="8458200" cy="1938992"/>
          </a:xfrm>
          <a:prstGeom prst="rect">
            <a:avLst/>
          </a:prstGeom>
          <a:noFill/>
        </p:spPr>
        <p:txBody>
          <a:bodyPr wrap="square" rtlCol="0">
            <a:spAutoFit/>
          </a:bodyPr>
          <a:lstStyle/>
          <a:p>
            <a:pPr marL="285750" indent="-285750">
              <a:buFont typeface="Arial" panose="020B0604020202020204" pitchFamily="34" charset="0"/>
              <a:buChar char="•"/>
              <a:defRPr/>
            </a:pPr>
            <a:r>
              <a:rPr lang="en-US" sz="2400" u="sng" dirty="0" smtClean="0"/>
              <a:t>Write </a:t>
            </a:r>
            <a:r>
              <a:rPr lang="en-US" sz="2400" u="sng" dirty="0"/>
              <a:t>a thesis statement that demonstrates an argument and the topics to come</a:t>
            </a:r>
            <a:r>
              <a:rPr lang="en-US" sz="2400" dirty="0"/>
              <a:t>.</a:t>
            </a:r>
          </a:p>
          <a:p>
            <a:pPr marL="285750" indent="-285750">
              <a:buFont typeface="Arial" panose="020B0604020202020204" pitchFamily="34" charset="0"/>
              <a:buChar char="•"/>
              <a:defRPr/>
            </a:pPr>
            <a:r>
              <a:rPr lang="en-US" sz="2400" u="sng" dirty="0"/>
              <a:t>Double check that your thesis answers all parts of the prompt </a:t>
            </a:r>
            <a:r>
              <a:rPr lang="en-US" sz="2400" dirty="0"/>
              <a:t>as you diagrammed it before you begin writing. </a:t>
            </a:r>
          </a:p>
          <a:p>
            <a:endParaRPr lang="en-US" sz="2400" dirty="0"/>
          </a:p>
        </p:txBody>
      </p:sp>
      <p:sp>
        <p:nvSpPr>
          <p:cNvPr id="2" name="Oval 1"/>
          <p:cNvSpPr/>
          <p:nvPr/>
        </p:nvSpPr>
        <p:spPr>
          <a:xfrm>
            <a:off x="1078992" y="2240280"/>
            <a:ext cx="685800" cy="35661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4" name="Rectangle 3"/>
          <p:cNvSpPr/>
          <p:nvPr/>
        </p:nvSpPr>
        <p:spPr>
          <a:xfrm>
            <a:off x="6437376" y="2462022"/>
            <a:ext cx="466344" cy="26974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02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0483" y="249663"/>
            <a:ext cx="8229600" cy="822960"/>
          </a:xfrm>
        </p:spPr>
        <p:txBody>
          <a:bodyPr/>
          <a:lstStyle/>
          <a:p>
            <a:r>
              <a:rPr lang="en-US" b="1" u="sng" dirty="0" smtClean="0">
                <a:effectLst>
                  <a:outerShdw blurRad="38100" dist="38100" dir="2700000" algn="tl">
                    <a:srgbClr val="000000">
                      <a:alpha val="43137"/>
                    </a:srgbClr>
                  </a:outerShdw>
                </a:effectLst>
              </a:rPr>
              <a:t>Try it:</a:t>
            </a:r>
            <a:endParaRPr lang="en-US" b="1" u="sng" dirty="0">
              <a:effectLst>
                <a:outerShdw blurRad="38100" dist="38100" dir="2700000" algn="tl">
                  <a:srgbClr val="000000">
                    <a:alpha val="43137"/>
                  </a:srgbClr>
                </a:outerShdw>
              </a:effectLst>
            </a:endParaRPr>
          </a:p>
        </p:txBody>
      </p:sp>
      <p:sp>
        <p:nvSpPr>
          <p:cNvPr id="4" name="Content Placeholder 5"/>
          <p:cNvSpPr txBox="1">
            <a:spLocks/>
          </p:cNvSpPr>
          <p:nvPr/>
        </p:nvSpPr>
        <p:spPr>
          <a:xfrm>
            <a:off x="400483" y="1315733"/>
            <a:ext cx="3758184" cy="4530725"/>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a:buFont typeface="Wingdings" panose="05000000000000000000" pitchFamily="2" charset="2"/>
              <a:buNone/>
              <a:defRPr/>
            </a:pPr>
            <a:r>
              <a:rPr lang="en-US" altLang="en-US" sz="3200" dirty="0" smtClean="0"/>
              <a:t>“The South never had a chance to win the Civil War.” To what extent and why do you agree or disagree with this statement?</a:t>
            </a:r>
          </a:p>
        </p:txBody>
      </p:sp>
      <p:sp>
        <p:nvSpPr>
          <p:cNvPr id="5" name="Content Placeholder 6"/>
          <p:cNvSpPr>
            <a:spLocks noGrp="1"/>
          </p:cNvSpPr>
          <p:nvPr>
            <p:ph sz="half" idx="4294967295"/>
          </p:nvPr>
        </p:nvSpPr>
        <p:spPr>
          <a:xfrm>
            <a:off x="4500702" y="1334521"/>
            <a:ext cx="4059936" cy="4530725"/>
          </a:xfrm>
          <a:prstGeom prst="rect">
            <a:avLst/>
          </a:prstGeom>
        </p:spPr>
        <p:txBody>
          <a:bodyPr>
            <a:normAutofit lnSpcReduction="10000"/>
          </a:bodyPr>
          <a:lstStyle/>
          <a:p>
            <a:pPr eaLnBrk="1" hangingPunct="1">
              <a:buFont typeface="Wingdings" panose="05000000000000000000" pitchFamily="2" charset="2"/>
              <a:buNone/>
              <a:defRPr/>
            </a:pPr>
            <a:r>
              <a:rPr lang="en-US" altLang="en-US" sz="3200" dirty="0" smtClean="0"/>
              <a:t>Discuss the political, economic and social reforms introduced in the South between 1864 and 1877. To what extent did these reforms survive the Compromise of 1877?</a:t>
            </a:r>
          </a:p>
          <a:p>
            <a:pPr eaLnBrk="1" hangingPunct="1">
              <a:buFont typeface="Wingdings" panose="05000000000000000000" pitchFamily="2" charset="2"/>
              <a:buNone/>
              <a:defRPr/>
            </a:pPr>
            <a:endParaRPr lang="en-US" altLang="en-US" dirty="0" smtClean="0"/>
          </a:p>
        </p:txBody>
      </p:sp>
      <p:sp>
        <p:nvSpPr>
          <p:cNvPr id="6" name="Oval 5"/>
          <p:cNvSpPr/>
          <p:nvPr/>
        </p:nvSpPr>
        <p:spPr>
          <a:xfrm>
            <a:off x="289232" y="2846376"/>
            <a:ext cx="3811851" cy="1469441"/>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722376" y="1837944"/>
            <a:ext cx="170078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72768" y="2781996"/>
            <a:ext cx="2289048" cy="21336"/>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368546" y="1315733"/>
            <a:ext cx="1741933" cy="586988"/>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774439" y="3520086"/>
            <a:ext cx="2786199" cy="621793"/>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6650735" y="1764792"/>
            <a:ext cx="1478281" cy="914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88992" y="2237232"/>
            <a:ext cx="3523487" cy="304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888992" y="2675316"/>
            <a:ext cx="332232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49368" y="3105666"/>
            <a:ext cx="2170011" cy="304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888992" y="5297723"/>
            <a:ext cx="2673096" cy="12192"/>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888992" y="5775633"/>
            <a:ext cx="707680" cy="952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327648" y="3151581"/>
            <a:ext cx="1801368" cy="368506"/>
          </a:xfrm>
          <a:prstGeom prst="rect">
            <a:avLst/>
          </a:prstGeom>
          <a:noFill/>
          <a:ln w="381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0" name="Rectangle 29"/>
          <p:cNvSpPr/>
          <p:nvPr/>
        </p:nvSpPr>
        <p:spPr>
          <a:xfrm>
            <a:off x="4679381" y="3593544"/>
            <a:ext cx="1094560" cy="402335"/>
          </a:xfrm>
          <a:prstGeom prst="rect">
            <a:avLst/>
          </a:prstGeom>
          <a:noFill/>
          <a:ln w="381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574929" y="5234583"/>
            <a:ext cx="3849624" cy="1077218"/>
          </a:xfrm>
          <a:prstGeom prst="rect">
            <a:avLst/>
          </a:prstGeom>
          <a:noFill/>
        </p:spPr>
        <p:txBody>
          <a:bodyPr wrap="square" rtlCol="0">
            <a:spAutoFit/>
          </a:bodyPr>
          <a:lstStyle/>
          <a:p>
            <a:pPr algn="ctr"/>
            <a:r>
              <a:rPr lang="en-US" sz="3200" b="1" dirty="0" smtClean="0">
                <a:solidFill>
                  <a:srgbClr val="FF0000"/>
                </a:solidFill>
                <a:effectLst>
                  <a:outerShdw blurRad="38100" dist="38100" dir="2700000" algn="tl">
                    <a:srgbClr val="000000">
                      <a:alpha val="43137"/>
                    </a:srgbClr>
                  </a:outerShdw>
                </a:effectLst>
              </a:rPr>
              <a:t>Antebellum South, pre-1861</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543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500"/>
                                        <p:tgtEl>
                                          <p:spTgt spid="3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5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par>
                                <p:cTn id="39" presetID="10" presetClass="entr" presetSubtype="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par>
                                <p:cTn id="42" presetID="10" presetClass="entr" presetSubtype="0" fill="hold"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par>
                                <p:cTn id="45" presetID="10" presetClass="entr" presetSubtype="0"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par>
                                <p:cTn id="48" presetID="10" presetClass="entr" presetSubtype="0" fill="hold"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500"/>
                                        <p:tgtEl>
                                          <p:spTgt spid="22"/>
                                        </p:tgtEl>
                                      </p:cBhvr>
                                    </p:animEffect>
                                  </p:childTnLst>
                                </p:cTn>
                              </p:par>
                              <p:par>
                                <p:cTn id="51" presetID="10" presetClass="entr" presetSubtype="0" fill="hold"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500"/>
                                        <p:tgtEl>
                                          <p:spTgt spid="24"/>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500"/>
                                        <p:tgtEl>
                                          <p:spTgt spid="2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fade">
                                      <p:cBhvr>
                                        <p:cTn id="6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4" grpId="0" animBg="1"/>
      <p:bldP spid="28" grpId="0" animBg="1"/>
      <p:bldP spid="30" grpId="0" animBg="1"/>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65176"/>
            <a:ext cx="8229600" cy="795528"/>
          </a:xfrm>
        </p:spPr>
        <p:txBody>
          <a:bodyPr/>
          <a:lstStyle/>
          <a:p>
            <a:pPr eaLnBrk="1" hangingPunct="1">
              <a:defRPr/>
            </a:pPr>
            <a:r>
              <a:rPr lang="en-US" b="1" u="sng" dirty="0" smtClean="0">
                <a:effectLst>
                  <a:outerShdw blurRad="38100" dist="38100" dir="2700000" algn="tl">
                    <a:srgbClr val="000000">
                      <a:alpha val="43137"/>
                    </a:srgbClr>
                  </a:outerShdw>
                </a:effectLst>
                <a:ea typeface="+mj-ea"/>
              </a:rPr>
              <a:t>Thesis Continuum</a:t>
            </a:r>
          </a:p>
        </p:txBody>
      </p:sp>
      <p:sp>
        <p:nvSpPr>
          <p:cNvPr id="8195" name="Rectangle 3"/>
          <p:cNvSpPr>
            <a:spLocks noGrp="1" noChangeArrowheads="1"/>
          </p:cNvSpPr>
          <p:nvPr>
            <p:ph type="body" idx="1"/>
          </p:nvPr>
        </p:nvSpPr>
        <p:spPr>
          <a:xfrm>
            <a:off x="457200" y="1289304"/>
            <a:ext cx="8229600" cy="5181600"/>
          </a:xfrm>
        </p:spPr>
        <p:txBody>
          <a:bodyPr/>
          <a:lstStyle/>
          <a:p>
            <a:pPr eaLnBrk="1" hangingPunct="1">
              <a:lnSpc>
                <a:spcPct val="80000"/>
              </a:lnSpc>
              <a:defRPr/>
            </a:pPr>
            <a:r>
              <a:rPr lang="en-US" sz="2800" dirty="0" smtClean="0">
                <a:ea typeface="+mn-ea"/>
              </a:rPr>
              <a:t>Most good questions allow for a range of possible answers. </a:t>
            </a:r>
          </a:p>
          <a:p>
            <a:pPr eaLnBrk="1" hangingPunct="1">
              <a:lnSpc>
                <a:spcPct val="80000"/>
              </a:lnSpc>
              <a:defRPr/>
            </a:pPr>
            <a:r>
              <a:rPr lang="en-US" sz="2800" dirty="0" smtClean="0">
                <a:ea typeface="+mn-ea"/>
              </a:rPr>
              <a:t>A </a:t>
            </a:r>
            <a:r>
              <a:rPr lang="en-US" sz="2800" b="1" dirty="0" smtClean="0">
                <a:ea typeface="+mn-ea"/>
              </a:rPr>
              <a:t>continuum</a:t>
            </a:r>
            <a:r>
              <a:rPr lang="en-US" sz="2800" dirty="0" smtClean="0">
                <a:ea typeface="+mn-ea"/>
              </a:rPr>
              <a:t> exists and students can generally feel free to choose a response along that continuum. </a:t>
            </a:r>
          </a:p>
          <a:p>
            <a:pPr eaLnBrk="1" hangingPunct="1">
              <a:lnSpc>
                <a:spcPct val="80000"/>
              </a:lnSpc>
              <a:defRPr/>
            </a:pPr>
            <a:r>
              <a:rPr lang="en-US" sz="2800" dirty="0" smtClean="0">
                <a:ea typeface="+mn-ea"/>
              </a:rPr>
              <a:t>Students should avoid crafting an extreme response at either end of the continuum. </a:t>
            </a:r>
          </a:p>
          <a:p>
            <a:pPr eaLnBrk="1" hangingPunct="1">
              <a:lnSpc>
                <a:spcPct val="80000"/>
              </a:lnSpc>
              <a:defRPr/>
            </a:pPr>
            <a:r>
              <a:rPr lang="en-US" sz="2800" u="sng" dirty="0" smtClean="0">
                <a:ea typeface="+mn-ea"/>
              </a:rPr>
              <a:t>Most questions require a response that is not black or white but instead some </a:t>
            </a:r>
            <a:r>
              <a:rPr lang="en-US" sz="2800" b="1" u="sng" dirty="0" smtClean="0">
                <a:ea typeface="+mn-ea"/>
              </a:rPr>
              <a:t>shade of gray</a:t>
            </a:r>
            <a:r>
              <a:rPr lang="en-US" sz="2800" dirty="0" smtClean="0">
                <a:ea typeface="+mn-ea"/>
              </a:rPr>
              <a:t>. That </a:t>
            </a:r>
            <a:r>
              <a:rPr lang="en-US" sz="2800" u="sng" dirty="0" smtClean="0">
                <a:ea typeface="+mn-ea"/>
              </a:rPr>
              <a:t>does not mean</a:t>
            </a:r>
            <a:r>
              <a:rPr lang="en-US" sz="2800" dirty="0" smtClean="0">
                <a:ea typeface="+mn-ea"/>
              </a:rPr>
              <a:t>, however, that students should attempt to </a:t>
            </a:r>
            <a:r>
              <a:rPr lang="en-US" sz="2800" u="sng" dirty="0" smtClean="0">
                <a:ea typeface="+mn-ea"/>
              </a:rPr>
              <a:t>respond in the exact middle of the continuum</a:t>
            </a:r>
            <a:r>
              <a:rPr lang="en-US" sz="2800" dirty="0" smtClean="0">
                <a:ea typeface="+mn-ea"/>
              </a:rPr>
              <a:t>. Such an attempt usually results in a </a:t>
            </a:r>
            <a:r>
              <a:rPr lang="en-US" sz="2800" u="sng" dirty="0" smtClean="0">
                <a:ea typeface="+mn-ea"/>
              </a:rPr>
              <a:t>failure to articulate a clear position</a:t>
            </a:r>
            <a:r>
              <a:rPr lang="en-US" sz="2800" dirty="0" smtClean="0">
                <a:ea typeface="+mn-ea"/>
              </a:rPr>
              <a:t>. </a:t>
            </a:r>
          </a:p>
        </p:txBody>
      </p:sp>
    </p:spTree>
    <p:extLst>
      <p:ext uri="{BB962C8B-B14F-4D97-AF65-F5344CB8AC3E}">
        <p14:creationId xmlns:p14="http://schemas.microsoft.com/office/powerpoint/2010/main" val="23468612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lef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left)">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wipe(left)">
                                      <p:cBhvr>
                                        <p:cTn id="22"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4"/>
          <p:cNvSpPr>
            <a:spLocks noChangeArrowheads="1"/>
          </p:cNvSpPr>
          <p:nvPr/>
        </p:nvSpPr>
        <p:spPr bwMode="auto">
          <a:xfrm>
            <a:off x="457200" y="2895600"/>
            <a:ext cx="8229600" cy="762000"/>
          </a:xfrm>
          <a:prstGeom prst="leftRightArrow">
            <a:avLst>
              <a:gd name="adj1" fmla="val 31250"/>
              <a:gd name="adj2" fmla="val 34900"/>
            </a:avLst>
          </a:prstGeom>
          <a:solidFill>
            <a:schemeClr val="accent6"/>
          </a:solidFill>
          <a:ln w="9525">
            <a:solidFill>
              <a:schemeClr val="tx1"/>
            </a:solidFill>
            <a:miter lim="800000"/>
            <a:headEnd/>
            <a:tailEnd/>
          </a:ln>
        </p:spPr>
        <p:txBody>
          <a:bodyPr wrap="none" anchor="ctr"/>
          <a:lstStyle>
            <a:lvl1pPr>
              <a:spcBef>
                <a:spcPct val="20000"/>
              </a:spcBef>
              <a:buClr>
                <a:schemeClr val="hlink"/>
              </a:buClr>
              <a:buSzPct val="80000"/>
              <a:buFont typeface="Wingdings" panose="05000000000000000000" pitchFamily="2" charset="2"/>
              <a:buChar char="l"/>
              <a:defRPr sz="3200">
                <a:solidFill>
                  <a:schemeClr val="tx1"/>
                </a:solidFill>
                <a:latin typeface="Tahoma" panose="020B0604030504040204" pitchFamily="34" charset="0"/>
                <a:ea typeface="ＭＳ Ｐゴシック" panose="020B0600070205080204" pitchFamily="34" charset="-128"/>
              </a:defRPr>
            </a:lvl1pPr>
            <a:lvl2pPr marL="37931725" indent="-37474525">
              <a:spcBef>
                <a:spcPct val="20000"/>
              </a:spcBef>
              <a:buClr>
                <a:schemeClr val="folHlink"/>
              </a:buClr>
              <a:buSzPct val="80000"/>
              <a:buFont typeface="Wingdings" panose="05000000000000000000" pitchFamily="2" charset="2"/>
              <a:buChar char="l"/>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tx2"/>
              </a:buClr>
              <a:buSzPct val="80000"/>
              <a:buFont typeface="Wingdings" panose="05000000000000000000" pitchFamily="2" charset="2"/>
              <a:buChar char="l"/>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hlink"/>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endParaRPr lang="en-US" altLang="en-US" sz="1800"/>
          </a:p>
        </p:txBody>
      </p:sp>
      <p:sp>
        <p:nvSpPr>
          <p:cNvPr id="11267" name="WordArt 5"/>
          <p:cNvSpPr>
            <a:spLocks noChangeArrowheads="1" noChangeShapeType="1" noTextEdit="1"/>
          </p:cNvSpPr>
          <p:nvPr/>
        </p:nvSpPr>
        <p:spPr bwMode="auto">
          <a:xfrm>
            <a:off x="2362200" y="304800"/>
            <a:ext cx="4486275" cy="64770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prstDash val="solid"/>
                </a:ln>
                <a:effectLst>
                  <a:outerShdw blurRad="12700" dist="38100" dir="2700000" algn="tl" rotWithShape="0">
                    <a:schemeClr val="bg1">
                      <a:lumMod val="50000"/>
                    </a:schemeClr>
                  </a:outerShdw>
                </a:effectLst>
                <a:latin typeface="Arial Black" panose="020B0A04020102020204" pitchFamily="34" charset="0"/>
              </a:rPr>
              <a:t>Thesis Continuum</a:t>
            </a:r>
          </a:p>
        </p:txBody>
      </p:sp>
      <p:pic>
        <p:nvPicPr>
          <p:cNvPr id="9224" name="Picture 8" descr="kid_clipart_bo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448" y="3657600"/>
            <a:ext cx="1619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AutoShape 9"/>
          <p:cNvSpPr>
            <a:spLocks noChangeArrowheads="1"/>
          </p:cNvSpPr>
          <p:nvPr/>
        </p:nvSpPr>
        <p:spPr bwMode="auto">
          <a:xfrm>
            <a:off x="228600" y="1600200"/>
            <a:ext cx="1676400" cy="1143000"/>
          </a:xfrm>
          <a:prstGeom prst="wedgeRoundRectCallout">
            <a:avLst>
              <a:gd name="adj1" fmla="val -56796"/>
              <a:gd name="adj2" fmla="val 126944"/>
              <a:gd name="adj3" fmla="val 16667"/>
            </a:avLst>
          </a:prstGeom>
          <a:solidFill>
            <a:schemeClr val="tx2"/>
          </a:solidFill>
          <a:ln w="9525">
            <a:solidFill>
              <a:schemeClr val="tx1"/>
            </a:solidFill>
            <a:miter lim="800000"/>
            <a:headEnd/>
            <a:tailEnd/>
          </a:ln>
        </p:spPr>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Tahoma" panose="020B0604030504040204" pitchFamily="34" charset="0"/>
                <a:ea typeface="ＭＳ Ｐゴシック" panose="020B0600070205080204" pitchFamily="34" charset="-128"/>
              </a:defRPr>
            </a:lvl1pPr>
            <a:lvl2pPr marL="37931725" indent="-37474525">
              <a:spcBef>
                <a:spcPct val="20000"/>
              </a:spcBef>
              <a:buClr>
                <a:schemeClr val="folHlink"/>
              </a:buClr>
              <a:buSzPct val="80000"/>
              <a:buFont typeface="Wingdings" panose="05000000000000000000" pitchFamily="2" charset="2"/>
              <a:buChar char="l"/>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tx2"/>
              </a:buClr>
              <a:buSzPct val="80000"/>
              <a:buFont typeface="Wingdings" panose="05000000000000000000" pitchFamily="2" charset="2"/>
              <a:buChar char="l"/>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hlink"/>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800" b="1">
                <a:solidFill>
                  <a:schemeClr val="accent2"/>
                </a:solidFill>
              </a:rPr>
              <a:t>I’m extremely pro!</a:t>
            </a:r>
          </a:p>
        </p:txBody>
      </p:sp>
      <p:pic>
        <p:nvPicPr>
          <p:cNvPr id="9227" name="Picture 11" descr="student_clipart_gir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3581400"/>
            <a:ext cx="952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AutoShape 12"/>
          <p:cNvSpPr>
            <a:spLocks noChangeArrowheads="1"/>
          </p:cNvSpPr>
          <p:nvPr/>
        </p:nvSpPr>
        <p:spPr bwMode="auto">
          <a:xfrm>
            <a:off x="7086600" y="1524000"/>
            <a:ext cx="2057400" cy="1524000"/>
          </a:xfrm>
          <a:prstGeom prst="wedgeEllipseCallout">
            <a:avLst>
              <a:gd name="adj1" fmla="val 4861"/>
              <a:gd name="adj2" fmla="val 70000"/>
            </a:avLst>
          </a:prstGeom>
          <a:solidFill>
            <a:schemeClr val="tx2"/>
          </a:solidFill>
          <a:ln w="9525">
            <a:solidFill>
              <a:schemeClr val="tx1"/>
            </a:solidFill>
            <a:miter lim="800000"/>
            <a:headEnd/>
            <a:tailEnd/>
          </a:ln>
        </p:spPr>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Tahoma" panose="020B0604030504040204" pitchFamily="34" charset="0"/>
                <a:ea typeface="ＭＳ Ｐゴシック" panose="020B0600070205080204" pitchFamily="34" charset="-128"/>
              </a:defRPr>
            </a:lvl1pPr>
            <a:lvl2pPr marL="37931725" indent="-37474525">
              <a:spcBef>
                <a:spcPct val="20000"/>
              </a:spcBef>
              <a:buClr>
                <a:schemeClr val="folHlink"/>
              </a:buClr>
              <a:buSzPct val="80000"/>
              <a:buFont typeface="Wingdings" panose="05000000000000000000" pitchFamily="2" charset="2"/>
              <a:buChar char="l"/>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tx2"/>
              </a:buClr>
              <a:buSzPct val="80000"/>
              <a:buFont typeface="Wingdings" panose="05000000000000000000" pitchFamily="2" charset="2"/>
              <a:buChar char="l"/>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hlink"/>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800" b="1">
                <a:solidFill>
                  <a:schemeClr val="accent2"/>
                </a:solidFill>
              </a:rPr>
              <a:t>I’m extremely con!</a:t>
            </a:r>
          </a:p>
        </p:txBody>
      </p:sp>
      <p:pic>
        <p:nvPicPr>
          <p:cNvPr id="9230" name="Picture 14" descr="cap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3505200"/>
            <a:ext cx="2262188"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3" name="AutoShape 15"/>
          <p:cNvSpPr>
            <a:spLocks noChangeArrowheads="1"/>
          </p:cNvSpPr>
          <p:nvPr/>
        </p:nvSpPr>
        <p:spPr bwMode="auto">
          <a:xfrm>
            <a:off x="3810000" y="1143000"/>
            <a:ext cx="2286000" cy="1600200"/>
          </a:xfrm>
          <a:prstGeom prst="cloudCallout">
            <a:avLst>
              <a:gd name="adj1" fmla="val -14931"/>
              <a:gd name="adj2" fmla="val 99009"/>
            </a:avLst>
          </a:prstGeom>
          <a:solidFill>
            <a:schemeClr val="folHlink"/>
          </a:solidFill>
          <a:ln w="9525">
            <a:solidFill>
              <a:schemeClr val="tx1"/>
            </a:solidFill>
            <a:round/>
            <a:headEnd/>
            <a:tailEnd/>
          </a:ln>
        </p:spPr>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Tahoma" panose="020B0604030504040204" pitchFamily="34" charset="0"/>
                <a:ea typeface="ＭＳ Ｐゴシック" panose="020B0600070205080204" pitchFamily="34" charset="-128"/>
              </a:defRPr>
            </a:lvl1pPr>
            <a:lvl2pPr marL="37931725" indent="-37474525">
              <a:spcBef>
                <a:spcPct val="20000"/>
              </a:spcBef>
              <a:buClr>
                <a:schemeClr val="folHlink"/>
              </a:buClr>
              <a:buSzPct val="80000"/>
              <a:buFont typeface="Wingdings" panose="05000000000000000000" pitchFamily="2" charset="2"/>
              <a:buChar char="l"/>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tx2"/>
              </a:buClr>
              <a:buSzPct val="80000"/>
              <a:buFont typeface="Wingdings" panose="05000000000000000000" pitchFamily="2" charset="2"/>
              <a:buChar char="l"/>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hlink"/>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1800" b="1">
                <a:solidFill>
                  <a:schemeClr val="accent1"/>
                </a:solidFill>
              </a:rPr>
              <a:t>I don’t know what’s going on…</a:t>
            </a:r>
          </a:p>
        </p:txBody>
      </p:sp>
      <p:sp>
        <p:nvSpPr>
          <p:cNvPr id="9232" name="AutoShape 16"/>
          <p:cNvSpPr>
            <a:spLocks noChangeArrowheads="1"/>
          </p:cNvSpPr>
          <p:nvPr/>
        </p:nvSpPr>
        <p:spPr bwMode="auto">
          <a:xfrm>
            <a:off x="2133600" y="2819400"/>
            <a:ext cx="762000" cy="6858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ea typeface="+mn-ea"/>
            </a:endParaRPr>
          </a:p>
        </p:txBody>
      </p:sp>
      <p:sp>
        <p:nvSpPr>
          <p:cNvPr id="9233" name="AutoShape 17"/>
          <p:cNvSpPr>
            <a:spLocks noChangeArrowheads="1"/>
          </p:cNvSpPr>
          <p:nvPr/>
        </p:nvSpPr>
        <p:spPr bwMode="auto">
          <a:xfrm>
            <a:off x="6096000" y="2819400"/>
            <a:ext cx="762000" cy="6858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ea typeface="+mn-ea"/>
            </a:endParaRPr>
          </a:p>
        </p:txBody>
      </p:sp>
    </p:spTree>
    <p:extLst>
      <p:ext uri="{BB962C8B-B14F-4D97-AF65-F5344CB8AC3E}">
        <p14:creationId xmlns:p14="http://schemas.microsoft.com/office/powerpoint/2010/main" val="31792332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9224"/>
                                        </p:tgtEl>
                                        <p:attrNameLst>
                                          <p:attrName>style.visibility</p:attrName>
                                        </p:attrNameLst>
                                      </p:cBhvr>
                                      <p:to>
                                        <p:strVal val="visible"/>
                                      </p:to>
                                    </p:set>
                                    <p:anim calcmode="lin" valueType="num">
                                      <p:cBhvr>
                                        <p:cTn id="7" dur="1000" fill="hold"/>
                                        <p:tgtEl>
                                          <p:spTgt spid="9224"/>
                                        </p:tgtEl>
                                        <p:attrNameLst>
                                          <p:attrName>ppt_w</p:attrName>
                                        </p:attrNameLst>
                                      </p:cBhvr>
                                      <p:tavLst>
                                        <p:tav tm="0">
                                          <p:val>
                                            <p:fltVal val="0"/>
                                          </p:val>
                                        </p:tav>
                                        <p:tav tm="100000">
                                          <p:val>
                                            <p:strVal val="#ppt_w"/>
                                          </p:val>
                                        </p:tav>
                                      </p:tavLst>
                                    </p:anim>
                                    <p:anim calcmode="lin" valueType="num">
                                      <p:cBhvr>
                                        <p:cTn id="8" dur="1000" fill="hold"/>
                                        <p:tgtEl>
                                          <p:spTgt spid="9224"/>
                                        </p:tgtEl>
                                        <p:attrNameLst>
                                          <p:attrName>ppt_h</p:attrName>
                                        </p:attrNameLst>
                                      </p:cBhvr>
                                      <p:tavLst>
                                        <p:tav tm="0">
                                          <p:val>
                                            <p:fltVal val="0"/>
                                          </p:val>
                                        </p:tav>
                                        <p:tav tm="100000">
                                          <p:val>
                                            <p:strVal val="#ppt_h"/>
                                          </p:val>
                                        </p:tav>
                                      </p:tavLst>
                                    </p:anim>
                                    <p:anim calcmode="lin" valueType="num">
                                      <p:cBhvr>
                                        <p:cTn id="9" dur="1000" fill="hold"/>
                                        <p:tgtEl>
                                          <p:spTgt spid="9224"/>
                                        </p:tgtEl>
                                        <p:attrNameLst>
                                          <p:attrName>style.rotation</p:attrName>
                                        </p:attrNameLst>
                                      </p:cBhvr>
                                      <p:tavLst>
                                        <p:tav tm="0">
                                          <p:val>
                                            <p:fltVal val="90"/>
                                          </p:val>
                                        </p:tav>
                                        <p:tav tm="100000">
                                          <p:val>
                                            <p:fltVal val="0"/>
                                          </p:val>
                                        </p:tav>
                                      </p:tavLst>
                                    </p:anim>
                                    <p:animEffect transition="in" filter="fade">
                                      <p:cBhvr>
                                        <p:cTn id="10" dur="1000"/>
                                        <p:tgtEl>
                                          <p:spTgt spid="922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9227"/>
                                        </p:tgtEl>
                                        <p:attrNameLst>
                                          <p:attrName>style.visibility</p:attrName>
                                        </p:attrNameLst>
                                      </p:cBhvr>
                                      <p:to>
                                        <p:strVal val="visible"/>
                                      </p:to>
                                    </p:set>
                                    <p:anim calcmode="lin" valueType="num">
                                      <p:cBhvr>
                                        <p:cTn id="15" dur="1000" fill="hold"/>
                                        <p:tgtEl>
                                          <p:spTgt spid="9227"/>
                                        </p:tgtEl>
                                        <p:attrNameLst>
                                          <p:attrName>ppt_w</p:attrName>
                                        </p:attrNameLst>
                                      </p:cBhvr>
                                      <p:tavLst>
                                        <p:tav tm="0">
                                          <p:val>
                                            <p:fltVal val="0"/>
                                          </p:val>
                                        </p:tav>
                                        <p:tav tm="100000">
                                          <p:val>
                                            <p:strVal val="#ppt_w"/>
                                          </p:val>
                                        </p:tav>
                                      </p:tavLst>
                                    </p:anim>
                                    <p:anim calcmode="lin" valueType="num">
                                      <p:cBhvr>
                                        <p:cTn id="16" dur="1000" fill="hold"/>
                                        <p:tgtEl>
                                          <p:spTgt spid="9227"/>
                                        </p:tgtEl>
                                        <p:attrNameLst>
                                          <p:attrName>ppt_h</p:attrName>
                                        </p:attrNameLst>
                                      </p:cBhvr>
                                      <p:tavLst>
                                        <p:tav tm="0">
                                          <p:val>
                                            <p:fltVal val="0"/>
                                          </p:val>
                                        </p:tav>
                                        <p:tav tm="100000">
                                          <p:val>
                                            <p:strVal val="#ppt_h"/>
                                          </p:val>
                                        </p:tav>
                                      </p:tavLst>
                                    </p:anim>
                                    <p:anim calcmode="lin" valueType="num">
                                      <p:cBhvr>
                                        <p:cTn id="17" dur="1000" fill="hold"/>
                                        <p:tgtEl>
                                          <p:spTgt spid="9227"/>
                                        </p:tgtEl>
                                        <p:attrNameLst>
                                          <p:attrName>style.rotation</p:attrName>
                                        </p:attrNameLst>
                                      </p:cBhvr>
                                      <p:tavLst>
                                        <p:tav tm="0">
                                          <p:val>
                                            <p:fltVal val="90"/>
                                          </p:val>
                                        </p:tav>
                                        <p:tav tm="100000">
                                          <p:val>
                                            <p:fltVal val="0"/>
                                          </p:val>
                                        </p:tav>
                                      </p:tavLst>
                                    </p:anim>
                                    <p:animEffect transition="in" filter="fade">
                                      <p:cBhvr>
                                        <p:cTn id="18" dur="1000"/>
                                        <p:tgtEl>
                                          <p:spTgt spid="922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3" fill="hold" nodeType="clickEffect">
                                  <p:stCondLst>
                                    <p:cond delay="0"/>
                                  </p:stCondLst>
                                  <p:childTnLst>
                                    <p:set>
                                      <p:cBhvr>
                                        <p:cTn id="22" dur="1" fill="hold">
                                          <p:stCondLst>
                                            <p:cond delay="0"/>
                                          </p:stCondLst>
                                        </p:cTn>
                                        <p:tgtEl>
                                          <p:spTgt spid="9230"/>
                                        </p:tgtEl>
                                        <p:attrNameLst>
                                          <p:attrName>style.visibility</p:attrName>
                                        </p:attrNameLst>
                                      </p:cBhvr>
                                      <p:to>
                                        <p:strVal val="visible"/>
                                      </p:to>
                                    </p:set>
                                    <p:anim calcmode="lin" valueType="num">
                                      <p:cBhvr additive="base">
                                        <p:cTn id="23" dur="500" fill="hold"/>
                                        <p:tgtEl>
                                          <p:spTgt spid="9230"/>
                                        </p:tgtEl>
                                        <p:attrNameLst>
                                          <p:attrName>ppt_x</p:attrName>
                                        </p:attrNameLst>
                                      </p:cBhvr>
                                      <p:tavLst>
                                        <p:tav tm="0">
                                          <p:val>
                                            <p:strVal val="1+#ppt_w/2"/>
                                          </p:val>
                                        </p:tav>
                                        <p:tav tm="100000">
                                          <p:val>
                                            <p:strVal val="#ppt_x"/>
                                          </p:val>
                                        </p:tav>
                                      </p:tavLst>
                                    </p:anim>
                                    <p:anim calcmode="lin" valueType="num">
                                      <p:cBhvr additive="base">
                                        <p:cTn id="24" dur="500" fill="hold"/>
                                        <p:tgtEl>
                                          <p:spTgt spid="9230"/>
                                        </p:tgtEl>
                                        <p:attrNameLst>
                                          <p:attrName>ppt_y</p:attrName>
                                        </p:attrNameLst>
                                      </p:cBhvr>
                                      <p:tavLst>
                                        <p:tav tm="0">
                                          <p:val>
                                            <p:strVal val="0-#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4" fill="hold" nodeType="clickEffect">
                                  <p:stCondLst>
                                    <p:cond delay="0"/>
                                  </p:stCondLst>
                                  <p:childTnLst>
                                    <p:set>
                                      <p:cBhvr>
                                        <p:cTn id="28" dur="1" fill="hold">
                                          <p:stCondLst>
                                            <p:cond delay="0"/>
                                          </p:stCondLst>
                                        </p:cTn>
                                        <p:tgtEl>
                                          <p:spTgt spid="9232"/>
                                        </p:tgtEl>
                                        <p:attrNameLst>
                                          <p:attrName>style.visibility</p:attrName>
                                        </p:attrNameLst>
                                      </p:cBhvr>
                                      <p:to>
                                        <p:strVal val="visible"/>
                                      </p:to>
                                    </p:set>
                                    <p:animEffect transition="in" filter="wheel(4)">
                                      <p:cBhvr>
                                        <p:cTn id="29" dur="2000"/>
                                        <p:tgtEl>
                                          <p:spTgt spid="923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4" fill="hold" nodeType="clickEffect">
                                  <p:stCondLst>
                                    <p:cond delay="0"/>
                                  </p:stCondLst>
                                  <p:childTnLst>
                                    <p:set>
                                      <p:cBhvr>
                                        <p:cTn id="33" dur="1" fill="hold">
                                          <p:stCondLst>
                                            <p:cond delay="0"/>
                                          </p:stCondLst>
                                        </p:cTn>
                                        <p:tgtEl>
                                          <p:spTgt spid="9233"/>
                                        </p:tgtEl>
                                        <p:attrNameLst>
                                          <p:attrName>style.visibility</p:attrName>
                                        </p:attrNameLst>
                                      </p:cBhvr>
                                      <p:to>
                                        <p:strVal val="visible"/>
                                      </p:to>
                                    </p:set>
                                    <p:animEffect transition="in" filter="wheel(4)">
                                      <p:cBhvr>
                                        <p:cTn id="34" dur="2000"/>
                                        <p:tgtEl>
                                          <p:spTgt spid="9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292608"/>
            <a:ext cx="8229600" cy="801624"/>
          </a:xfrm>
        </p:spPr>
        <p:txBody>
          <a:bodyPr>
            <a:normAutofit/>
          </a:bodyPr>
          <a:lstStyle/>
          <a:p>
            <a:pPr eaLnBrk="1" hangingPunct="1">
              <a:defRPr/>
            </a:pPr>
            <a:r>
              <a:rPr lang="en-US" sz="4000" b="1" u="sng" dirty="0">
                <a:effectLst>
                  <a:outerShdw blurRad="38100" dist="38100" dir="2700000" algn="tl">
                    <a:srgbClr val="000000">
                      <a:alpha val="43137"/>
                    </a:srgbClr>
                  </a:outerShdw>
                </a:effectLst>
              </a:rPr>
              <a:t>T</a:t>
            </a:r>
            <a:r>
              <a:rPr lang="en-US" sz="4000" b="1" u="sng" dirty="0" smtClean="0">
                <a:effectLst>
                  <a:outerShdw blurRad="38100" dist="38100" dir="2700000" algn="tl">
                    <a:srgbClr val="000000">
                      <a:alpha val="43137"/>
                    </a:srgbClr>
                  </a:outerShdw>
                </a:effectLst>
              </a:rPr>
              <a:t>he “Goldilocks” Principle</a:t>
            </a:r>
          </a:p>
        </p:txBody>
      </p:sp>
      <p:sp>
        <p:nvSpPr>
          <p:cNvPr id="3" name="Content Placeholder 2"/>
          <p:cNvSpPr>
            <a:spLocks noGrp="1"/>
          </p:cNvSpPr>
          <p:nvPr>
            <p:ph idx="1"/>
          </p:nvPr>
        </p:nvSpPr>
        <p:spPr>
          <a:xfrm>
            <a:off x="201168" y="1210056"/>
            <a:ext cx="8805672" cy="5105400"/>
          </a:xfrm>
        </p:spPr>
        <p:txBody>
          <a:bodyPr/>
          <a:lstStyle/>
          <a:p>
            <a:pPr eaLnBrk="1" hangingPunct="1">
              <a:defRPr/>
            </a:pPr>
            <a:r>
              <a:rPr lang="en-US" sz="2800" u="sng" dirty="0" smtClean="0">
                <a:ea typeface="+mn-ea"/>
              </a:rPr>
              <a:t>A well-written thesis statement must be narrow enough to limit the writer </a:t>
            </a:r>
            <a:r>
              <a:rPr lang="en-US" sz="2800" dirty="0" smtClean="0">
                <a:ea typeface="+mn-ea"/>
              </a:rPr>
              <a:t>to something that can be addressed in about thirty minutes</a:t>
            </a:r>
          </a:p>
          <a:p>
            <a:pPr algn="ctr" eaLnBrk="1" hangingPunct="1">
              <a:buFont typeface="Wingdings" panose="05000000000000000000" pitchFamily="2" charset="2"/>
              <a:buNone/>
              <a:defRPr/>
            </a:pPr>
            <a:r>
              <a:rPr lang="en-US" sz="2800" dirty="0" smtClean="0">
                <a:ea typeface="+mn-ea"/>
              </a:rPr>
              <a:t>but </a:t>
            </a:r>
          </a:p>
          <a:p>
            <a:pPr eaLnBrk="1" hangingPunct="1">
              <a:defRPr/>
            </a:pPr>
            <a:r>
              <a:rPr lang="en-US" sz="2800" u="sng" dirty="0" smtClean="0">
                <a:ea typeface="+mn-ea"/>
              </a:rPr>
              <a:t>not so narrow as to prevent them from writing relevant things </a:t>
            </a:r>
            <a:r>
              <a:rPr lang="en-US" sz="2800" dirty="0" smtClean="0">
                <a:ea typeface="+mn-ea"/>
              </a:rPr>
              <a:t>that help answer the question or that ignore big evidence.</a:t>
            </a:r>
          </a:p>
          <a:p>
            <a:pPr eaLnBrk="1" hangingPunct="1">
              <a:defRPr/>
            </a:pPr>
            <a:r>
              <a:rPr lang="en-US" sz="2800" u="sng" dirty="0" smtClean="0">
                <a:ea typeface="+mn-ea"/>
              </a:rPr>
              <a:t>A thesis that is too broad </a:t>
            </a:r>
            <a:r>
              <a:rPr lang="en-US" sz="2800" dirty="0" smtClean="0">
                <a:ea typeface="+mn-ea"/>
              </a:rPr>
              <a:t>will cause the student to briefly mention a wide variety of </a:t>
            </a:r>
            <a:r>
              <a:rPr lang="en-US" sz="2800" u="sng" dirty="0" smtClean="0">
                <a:ea typeface="+mn-ea"/>
              </a:rPr>
              <a:t>information that may seem unrelated to the reader</a:t>
            </a:r>
            <a:r>
              <a:rPr lang="en-US" sz="2800" dirty="0" smtClean="0">
                <a:ea typeface="+mn-ea"/>
              </a:rPr>
              <a:t>.  </a:t>
            </a:r>
          </a:p>
        </p:txBody>
      </p:sp>
    </p:spTree>
    <p:extLst>
      <p:ext uri="{BB962C8B-B14F-4D97-AF65-F5344CB8AC3E}">
        <p14:creationId xmlns:p14="http://schemas.microsoft.com/office/powerpoint/2010/main" val="35116557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onstantia">
      <a:majorFont>
        <a:latin typeface="Constantia"/>
        <a:ea typeface=""/>
        <a:cs typeface=""/>
      </a:majorFont>
      <a:minorFont>
        <a:latin typeface="Constantia"/>
        <a:ea typeface=""/>
        <a:cs typeface=""/>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extLst>
    <a:ext uri="{05A4C25C-085E-4340-85A3-A5531E510DB2}">
      <thm15:themeFamily xmlns:thm15="http://schemas.microsoft.com/office/thememl/2012/main" name="Paper Theme" id="{C1D9DFBF-13A3-49CD-A6FB-5A50F937BC38}" vid="{9F6A6CE0-265E-490C-9BD6-444E83B1297E}"/>
    </a:ext>
  </a:extLst>
</a:theme>
</file>

<file path=docProps/app.xml><?xml version="1.0" encoding="utf-8"?>
<Properties xmlns="http://schemas.openxmlformats.org/officeDocument/2006/extended-properties" xmlns:vt="http://schemas.openxmlformats.org/officeDocument/2006/docPropsVTypes">
  <Template>Paper Theme</Template>
  <TotalTime>558</TotalTime>
  <Words>1207</Words>
  <Application>Microsoft Office PowerPoint</Application>
  <PresentationFormat>On-screen Show (4:3)</PresentationFormat>
  <Paragraphs>82</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ＭＳ Ｐゴシック</vt:lpstr>
      <vt:lpstr>Arial</vt:lpstr>
      <vt:lpstr>Arial Black</vt:lpstr>
      <vt:lpstr>Constantia</vt:lpstr>
      <vt:lpstr>Tahoma</vt:lpstr>
      <vt:lpstr>Wingdings</vt:lpstr>
      <vt:lpstr>Wingdings 2</vt:lpstr>
      <vt:lpstr>Paper Theme</vt:lpstr>
      <vt:lpstr>APUSH Writing Skills How to Write an APUSH Thesis</vt:lpstr>
      <vt:lpstr>What is a thesis?</vt:lpstr>
      <vt:lpstr>What is not a thesis?</vt:lpstr>
      <vt:lpstr>The prompt is critical</vt:lpstr>
      <vt:lpstr>Breaking the prompt down</vt:lpstr>
      <vt:lpstr>Try it:</vt:lpstr>
      <vt:lpstr>Thesis Continuum</vt:lpstr>
      <vt:lpstr>PowerPoint Presentation</vt:lpstr>
      <vt:lpstr>The “Goldilocks” Principle</vt:lpstr>
      <vt:lpstr>To what extent did Andrew Jackson’s presidential policies reveal him to be a man of the people?</vt:lpstr>
      <vt:lpstr>Positive Response Bias</vt:lpstr>
      <vt:lpstr>A good thesis shows analysis</vt:lpstr>
      <vt:lpstr>BAD</vt:lpstr>
      <vt:lpstr>GOOD</vt:lpstr>
      <vt:lpstr>“Although America perceived Manifest Destiny as a benevolent movement, it was in fact an aggressive imperialism pursued at the expense of others.”  Assess the validity of this statement with specific reference to American expansionism in the 1840s. </vt:lpstr>
      <vt:lpstr>WEAK</vt:lpstr>
      <vt:lpstr>EXCELLENT</vt:lpstr>
      <vt:lpstr>SIMPLE yet STRONG</vt:lpstr>
      <vt:lpstr>A GREAT thesis</vt:lpstr>
      <vt:lpstr>“Thomas Jefferson is often thought of as an idealist, but as president, he demonstrated his conviction as a pragmatist.” Assess the accuracy of this statement.</vt:lpstr>
      <vt:lpstr>Thesis placement</vt:lpstr>
    </vt:vector>
  </TitlesOfParts>
  <Company>Spring Branch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Gallos, Anthony</dc:creator>
  <cp:lastModifiedBy>Gallos, Anthony</cp:lastModifiedBy>
  <cp:revision>24</cp:revision>
  <dcterms:created xsi:type="dcterms:W3CDTF">2018-08-15T16:04:16Z</dcterms:created>
  <dcterms:modified xsi:type="dcterms:W3CDTF">2018-08-28T15:37:49Z</dcterms:modified>
</cp:coreProperties>
</file>